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g6AMR7Lr4fXmqEMgpcTGzEcN3b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11" name="Shape 11"/>
        <p:cNvGrpSpPr/>
        <p:nvPr/>
      </p:nvGrpSpPr>
      <p:grpSpPr>
        <a:xfrm>
          <a:off x="0" y="0"/>
          <a:ext cx="0" cy="0"/>
          <a:chOff x="0" y="0"/>
          <a:chExt cx="0" cy="0"/>
        </a:xfrm>
      </p:grpSpPr>
      <p:sp>
        <p:nvSpPr>
          <p:cNvPr id="12" name="Google Shape;12;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68" name="Shape 68"/>
        <p:cNvGrpSpPr/>
        <p:nvPr/>
      </p:nvGrpSpPr>
      <p:grpSpPr>
        <a:xfrm>
          <a:off x="0" y="0"/>
          <a:ext cx="0" cy="0"/>
          <a:chOff x="0" y="0"/>
          <a:chExt cx="0" cy="0"/>
        </a:xfrm>
      </p:grpSpPr>
      <p:sp>
        <p:nvSpPr>
          <p:cNvPr id="69" name="Google Shape;6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74" name="Shape 74"/>
        <p:cNvGrpSpPr/>
        <p:nvPr/>
      </p:nvGrpSpPr>
      <p:grpSpPr>
        <a:xfrm>
          <a:off x="0" y="0"/>
          <a:ext cx="0" cy="0"/>
          <a:chOff x="0" y="0"/>
          <a:chExt cx="0" cy="0"/>
        </a:xfrm>
      </p:grpSpPr>
      <p:sp>
        <p:nvSpPr>
          <p:cNvPr id="75" name="Google Shape;75;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17" name="Shape 17"/>
        <p:cNvGrpSpPr/>
        <p:nvPr/>
      </p:nvGrpSpPr>
      <p:grpSpPr>
        <a:xfrm>
          <a:off x="0" y="0"/>
          <a:ext cx="0" cy="0"/>
          <a:chOff x="0" y="0"/>
          <a:chExt cx="0" cy="0"/>
        </a:xfrm>
      </p:grpSpPr>
      <p:sp>
        <p:nvSpPr>
          <p:cNvPr id="18" name="Google Shape;1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23" name="Shape 23"/>
        <p:cNvGrpSpPr/>
        <p:nvPr/>
      </p:nvGrpSpPr>
      <p:grpSpPr>
        <a:xfrm>
          <a:off x="0" y="0"/>
          <a:ext cx="0" cy="0"/>
          <a:chOff x="0" y="0"/>
          <a:chExt cx="0" cy="0"/>
        </a:xfrm>
      </p:grpSpPr>
      <p:sp>
        <p:nvSpPr>
          <p:cNvPr id="24" name="Google Shape;24;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29" name="Shape 29"/>
        <p:cNvGrpSpPr/>
        <p:nvPr/>
      </p:nvGrpSpPr>
      <p:grpSpPr>
        <a:xfrm>
          <a:off x="0" y="0"/>
          <a:ext cx="0" cy="0"/>
          <a:chOff x="0" y="0"/>
          <a:chExt cx="0" cy="0"/>
        </a:xfrm>
      </p:grpSpPr>
      <p:sp>
        <p:nvSpPr>
          <p:cNvPr id="30" name="Google Shape;3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36" name="Shape 36"/>
        <p:cNvGrpSpPr/>
        <p:nvPr/>
      </p:nvGrpSpPr>
      <p:grpSpPr>
        <a:xfrm>
          <a:off x="0" y="0"/>
          <a:ext cx="0" cy="0"/>
          <a:chOff x="0" y="0"/>
          <a:chExt cx="0" cy="0"/>
        </a:xfrm>
      </p:grpSpPr>
      <p:sp>
        <p:nvSpPr>
          <p:cNvPr id="37" name="Google Shape;37;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45" name="Shape 45"/>
        <p:cNvGrpSpPr/>
        <p:nvPr/>
      </p:nvGrpSpPr>
      <p:grpSpPr>
        <a:xfrm>
          <a:off x="0" y="0"/>
          <a:ext cx="0" cy="0"/>
          <a:chOff x="0" y="0"/>
          <a:chExt cx="0" cy="0"/>
        </a:xfrm>
      </p:grpSpPr>
      <p:sp>
        <p:nvSpPr>
          <p:cNvPr id="46" name="Google Shape;4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50" name="Shape 50"/>
        <p:cNvGrpSpPr/>
        <p:nvPr/>
      </p:nvGrpSpPr>
      <p:grpSpPr>
        <a:xfrm>
          <a:off x="0" y="0"/>
          <a:ext cx="0" cy="0"/>
          <a:chOff x="0" y="0"/>
          <a:chExt cx="0" cy="0"/>
        </a:xfrm>
      </p:grpSpPr>
      <p:sp>
        <p:nvSpPr>
          <p:cNvPr id="51" name="Google Shape;5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54" name="Shape 54"/>
        <p:cNvGrpSpPr/>
        <p:nvPr/>
      </p:nvGrpSpPr>
      <p:grpSpPr>
        <a:xfrm>
          <a:off x="0" y="0"/>
          <a:ext cx="0" cy="0"/>
          <a:chOff x="0" y="0"/>
          <a:chExt cx="0" cy="0"/>
        </a:xfrm>
      </p:grpSpPr>
      <p:sp>
        <p:nvSpPr>
          <p:cNvPr id="55" name="Google Shape;55;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61" name="Shape 61"/>
        <p:cNvGrpSpPr/>
        <p:nvPr/>
      </p:nvGrpSpPr>
      <p:grpSpPr>
        <a:xfrm>
          <a:off x="0" y="0"/>
          <a:ext cx="0" cy="0"/>
          <a:chOff x="0" y="0"/>
          <a:chExt cx="0" cy="0"/>
        </a:xfrm>
      </p:grpSpPr>
      <p:sp>
        <p:nvSpPr>
          <p:cNvPr id="62" name="Google Shape;62;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9"/>
          <p:cNvSpPr/>
          <p:nvPr>
            <p:ph idx="2" type="pic"/>
          </p:nvPr>
        </p:nvSpPr>
        <p:spPr>
          <a:xfrm>
            <a:off x="5183188" y="987425"/>
            <a:ext cx="6172200" cy="4873625"/>
          </a:xfrm>
          <a:prstGeom prst="rect">
            <a:avLst/>
          </a:prstGeom>
          <a:noFill/>
          <a:ln>
            <a:noFill/>
          </a:ln>
        </p:spPr>
      </p:sp>
      <p:sp>
        <p:nvSpPr>
          <p:cNvPr id="64" name="Google Shape;64;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fr-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youtu.be/pUOG2g4hj8s?si=chHxOxhkw2vHIvkG" TargetMode="External"/><Relationship Id="rId4" Type="http://schemas.openxmlformats.org/officeDocument/2006/relationships/image" Target="../media/image9.png"/><Relationship Id="rId5"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apa.org/news/podcasts/speaking-of-psychology/foods-we-like" TargetMode="External"/><Relationship Id="rId4" Type="http://schemas.openxmlformats.org/officeDocument/2006/relationships/hyperlink" Target="https://www.apa.org/news/podcasts/speaking-of-psychology/foods-we-like" TargetMode="External"/><Relationship Id="rId5"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www.innovation.ca/projects-results/research-stories/how-using-sound-treat-disease-music-one-researchers-ears" TargetMode="External"/><Relationship Id="rId4" Type="http://schemas.openxmlformats.org/officeDocument/2006/relationships/image" Target="../media/image14.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fr-CA"/>
              <a:t>Human senses </a:t>
            </a:r>
            <a:endParaRPr/>
          </a:p>
        </p:txBody>
      </p:sp>
      <p:sp>
        <p:nvSpPr>
          <p:cNvPr id="85" name="Google Shape;85;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fr-CA"/>
              <a:t>Introduction to Psychology </a:t>
            </a:r>
            <a:br>
              <a:rPr lang="fr-CA"/>
            </a:br>
            <a:r>
              <a:rPr lang="fr-CA"/>
              <a:t>Fall 2023 </a:t>
            </a:r>
            <a:endParaRPr/>
          </a:p>
          <a:p>
            <a:pPr indent="0" lvl="0" marL="0" rtl="0" algn="ctr">
              <a:lnSpc>
                <a:spcPct val="90000"/>
              </a:lnSpc>
              <a:spcBef>
                <a:spcPts val="1000"/>
              </a:spcBef>
              <a:spcAft>
                <a:spcPts val="0"/>
              </a:spcAft>
              <a:buClr>
                <a:schemeClr val="dk1"/>
              </a:buClr>
              <a:buSzPts val="2400"/>
              <a:buNone/>
            </a:pPr>
            <a:r>
              <a:rPr lang="fr-CA"/>
              <a:t>By Selma Hamdani</a:t>
            </a:r>
            <a:endParaRPr/>
          </a:p>
        </p:txBody>
      </p:sp>
      <p:sp>
        <p:nvSpPr>
          <p:cNvPr id="86" name="Google Shape;86;p1"/>
          <p:cNvSpPr/>
          <p:nvPr/>
        </p:nvSpPr>
        <p:spPr>
          <a:xfrm>
            <a:off x="0" y="49450"/>
            <a:ext cx="12192000" cy="6858000"/>
          </a:xfrm>
          <a:prstGeom prst="rect">
            <a:avLst/>
          </a:prstGeom>
          <a:noFill/>
          <a:ln cap="flat" cmpd="sng" w="1143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8" name="Shape 148"/>
        <p:cNvGrpSpPr/>
        <p:nvPr/>
      </p:nvGrpSpPr>
      <p:grpSpPr>
        <a:xfrm>
          <a:off x="0" y="0"/>
          <a:ext cx="0" cy="0"/>
          <a:chOff x="0" y="0"/>
          <a:chExt cx="0" cy="0"/>
        </a:xfrm>
      </p:grpSpPr>
      <p:sp>
        <p:nvSpPr>
          <p:cNvPr id="149" name="Google Shape;149;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Vision -What’s Going On?</a:t>
            </a:r>
            <a:endParaRPr/>
          </a:p>
        </p:txBody>
      </p:sp>
      <p:sp>
        <p:nvSpPr>
          <p:cNvPr id="150" name="Google Shape;150;p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fr-CA"/>
              <a:t>The optic nerve—a bundle of nerve fibers that carries messages from your eye to your brain—passes through one spot on the light-sensitive lining, or retina, of your eye (see eye anatomy slide). </a:t>
            </a:r>
            <a:endParaRPr/>
          </a:p>
          <a:p>
            <a:pPr indent="-228600" lvl="0" marL="228600" rtl="0" algn="l">
              <a:lnSpc>
                <a:spcPct val="90000"/>
              </a:lnSpc>
              <a:spcBef>
                <a:spcPts val="1000"/>
              </a:spcBef>
              <a:spcAft>
                <a:spcPts val="0"/>
              </a:spcAft>
              <a:buClr>
                <a:schemeClr val="dk1"/>
              </a:buClr>
              <a:buSzPct val="100000"/>
              <a:buChar char="•"/>
            </a:pPr>
            <a:r>
              <a:rPr lang="fr-CA"/>
              <a:t>In this spot, your eye’s retina has no light receptors. </a:t>
            </a:r>
            <a:endParaRPr/>
          </a:p>
          <a:p>
            <a:pPr indent="-228600" lvl="0" marL="228600" rtl="0" algn="l">
              <a:lnSpc>
                <a:spcPct val="90000"/>
              </a:lnSpc>
              <a:spcBef>
                <a:spcPts val="1000"/>
              </a:spcBef>
              <a:spcAft>
                <a:spcPts val="0"/>
              </a:spcAft>
              <a:buClr>
                <a:schemeClr val="dk1"/>
              </a:buClr>
              <a:buSzPct val="100000"/>
              <a:buChar char="•"/>
            </a:pPr>
            <a:r>
              <a:rPr lang="fr-CA"/>
              <a:t>When you hold the card so the light from the dot falls on this spot, you cannot see the dot. </a:t>
            </a:r>
            <a:endParaRPr/>
          </a:p>
          <a:p>
            <a:pPr indent="-228600" lvl="0" marL="228600" rtl="0" algn="l">
              <a:lnSpc>
                <a:spcPct val="90000"/>
              </a:lnSpc>
              <a:spcBef>
                <a:spcPts val="1000"/>
              </a:spcBef>
              <a:spcAft>
                <a:spcPts val="0"/>
              </a:spcAft>
              <a:buClr>
                <a:schemeClr val="dk1"/>
              </a:buClr>
              <a:buSzPct val="100000"/>
              <a:buChar char="•"/>
            </a:pPr>
            <a:r>
              <a:rPr lang="fr-CA"/>
              <a:t>The fovea is an area of the retina that is densely packed with light receptors, giving you the sharpest vision.</a:t>
            </a:r>
            <a:endParaRPr/>
          </a:p>
          <a:p>
            <a:pPr indent="-228600" lvl="0" marL="228600" rtl="0" algn="l">
              <a:lnSpc>
                <a:spcPct val="90000"/>
              </a:lnSpc>
              <a:spcBef>
                <a:spcPts val="1000"/>
              </a:spcBef>
              <a:spcAft>
                <a:spcPts val="0"/>
              </a:spcAft>
              <a:buClr>
                <a:schemeClr val="dk1"/>
              </a:buClr>
              <a:buSzPct val="100000"/>
              <a:buChar char="•"/>
            </a:pPr>
            <a:r>
              <a:rPr lang="fr-CA"/>
              <a:t>Your brain automatically “fills in” the blind spot with a simple extrapolation of the image surrounding the blind spot. </a:t>
            </a:r>
            <a:endParaRPr/>
          </a:p>
          <a:p>
            <a:pPr indent="-228600" lvl="0" marL="228600" rtl="0" algn="l">
              <a:lnSpc>
                <a:spcPct val="90000"/>
              </a:lnSpc>
              <a:spcBef>
                <a:spcPts val="1000"/>
              </a:spcBef>
              <a:spcAft>
                <a:spcPts val="0"/>
              </a:spcAft>
              <a:buClr>
                <a:schemeClr val="dk1"/>
              </a:buClr>
              <a:buSzPct val="100000"/>
              <a:buChar char="•"/>
            </a:pPr>
            <a:r>
              <a:rPr lang="fr-CA"/>
              <a:t>This is why you don’t notice the blind spot in your day-to-day observations of the world.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1"/>
          <p:cNvSpPr txBox="1"/>
          <p:nvPr>
            <p:ph type="title"/>
          </p:nvPr>
        </p:nvSpPr>
        <p:spPr>
          <a:xfrm>
            <a:off x="157480" y="114306"/>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8000"/>
              <a:buFont typeface="Arial"/>
              <a:buNone/>
            </a:pPr>
            <a:r>
              <a:rPr b="1" lang="fr-CA" sz="8000">
                <a:latin typeface="Arial"/>
                <a:ea typeface="Arial"/>
                <a:cs typeface="Arial"/>
                <a:sym typeface="Arial"/>
              </a:rPr>
              <a:t>Touch</a:t>
            </a:r>
            <a:r>
              <a:rPr b="1" lang="fr-CA"/>
              <a:t>   </a:t>
            </a:r>
            <a:endParaRPr/>
          </a:p>
        </p:txBody>
      </p:sp>
      <p:pic>
        <p:nvPicPr>
          <p:cNvPr id="156" name="Google Shape;156;p11"/>
          <p:cNvPicPr preferRelativeResize="0"/>
          <p:nvPr>
            <p:ph idx="1" type="body"/>
          </p:nvPr>
        </p:nvPicPr>
        <p:blipFill rotWithShape="1">
          <a:blip r:embed="rId3">
            <a:alphaModFix/>
          </a:blip>
          <a:srcRect b="0" l="0" r="0" t="0"/>
          <a:stretch/>
        </p:blipFill>
        <p:spPr>
          <a:xfrm>
            <a:off x="3174731" y="1804994"/>
            <a:ext cx="5842538" cy="5053006"/>
          </a:xfrm>
          <a:prstGeom prst="rect">
            <a:avLst/>
          </a:prstGeom>
          <a:noFill/>
          <a:ln>
            <a:noFill/>
          </a:ln>
        </p:spPr>
      </p:pic>
      <p:sp>
        <p:nvSpPr>
          <p:cNvPr id="157" name="Google Shape;157;p11"/>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2"/>
          <p:cNvSpPr txBox="1"/>
          <p:nvPr>
            <p:ph type="title"/>
          </p:nvPr>
        </p:nvSpPr>
        <p:spPr>
          <a:xfrm>
            <a:off x="129754" y="-11141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Touch – Touched by a… compass </a:t>
            </a:r>
            <a:endParaRPr/>
          </a:p>
        </p:txBody>
      </p:sp>
      <p:sp>
        <p:nvSpPr>
          <p:cNvPr id="163" name="Google Shape;163;p12"/>
          <p:cNvSpPr txBox="1"/>
          <p:nvPr>
            <p:ph idx="1" type="body"/>
          </p:nvPr>
        </p:nvSpPr>
        <p:spPr>
          <a:xfrm>
            <a:off x="338588" y="1555930"/>
            <a:ext cx="10747793" cy="5199003"/>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400"/>
              <a:buChar char="•"/>
            </a:pPr>
            <a:r>
              <a:rPr lang="fr-CA" sz="2400">
                <a:latin typeface="Calibri"/>
                <a:ea typeface="Calibri"/>
                <a:cs typeface="Calibri"/>
                <a:sym typeface="Calibri"/>
              </a:rPr>
              <a:t>Participant closes their eyes and KEEPS THEM CLOSED throughout </a:t>
            </a:r>
            <a:endParaRPr/>
          </a:p>
          <a:p>
            <a:pPr indent="0" lvl="0" marL="0" rtl="0" algn="l">
              <a:lnSpc>
                <a:spcPct val="90000"/>
              </a:lnSpc>
              <a:spcBef>
                <a:spcPts val="1000"/>
              </a:spcBef>
              <a:spcAft>
                <a:spcPts val="0"/>
              </a:spcAft>
              <a:buClr>
                <a:schemeClr val="dk1"/>
              </a:buClr>
              <a:buSzPts val="2400"/>
              <a:buNone/>
            </a:pPr>
            <a:r>
              <a:rPr lang="fr-CA" sz="2400">
                <a:latin typeface="Calibri"/>
                <a:ea typeface="Calibri"/>
                <a:cs typeface="Calibri"/>
                <a:sym typeface="Calibri"/>
              </a:rPr>
              <a:t>	the experiment</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 The researcher informs the participant of the body parts that will be RESPECTFULLY  touched by the compass</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Researcher: choose a distance between the two points of the compass. </a:t>
            </a:r>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Enter that in the appropriate table space in the report sheet. </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Ask the participant if they perceive One or Two points on their skin. </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Record the results in the appropriate table space. Write Yes if the correct number of pressure points were perceived and No if the participant’s answer was incorrect. </a:t>
            </a:r>
            <a:endParaRPr sz="2400">
              <a:latin typeface="Calibri"/>
              <a:ea typeface="Calibri"/>
              <a:cs typeface="Calibri"/>
              <a:sym typeface="Calibri"/>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DO NOT inform the participant of their results until the end of the experiment. </a:t>
            </a:r>
            <a:endParaRPr/>
          </a:p>
          <a:p>
            <a:pPr indent="-228600" lvl="0" marL="228600" rtl="0" algn="l">
              <a:lnSpc>
                <a:spcPct val="90000"/>
              </a:lnSpc>
              <a:spcBef>
                <a:spcPts val="1000"/>
              </a:spcBef>
              <a:spcAft>
                <a:spcPts val="0"/>
              </a:spcAft>
              <a:buClr>
                <a:schemeClr val="dk1"/>
              </a:buClr>
              <a:buSzPts val="2400"/>
              <a:buChar char="•"/>
            </a:pPr>
            <a:r>
              <a:rPr lang="fr-CA" sz="2400">
                <a:latin typeface="Calibri"/>
                <a:ea typeface="Calibri"/>
                <a:cs typeface="Calibri"/>
                <a:sym typeface="Calibri"/>
              </a:rPr>
              <a:t>The table suggests 10 data points per participant, but feel free to add more if you want.</a:t>
            </a:r>
            <a:endParaRPr sz="2400">
              <a:latin typeface="Calibri"/>
              <a:ea typeface="Calibri"/>
              <a:cs typeface="Calibri"/>
              <a:sym typeface="Calibri"/>
            </a:endParaRPr>
          </a:p>
          <a:p>
            <a:pPr indent="-76200" lvl="0" marL="228600" rtl="0" algn="l">
              <a:lnSpc>
                <a:spcPct val="90000"/>
              </a:lnSpc>
              <a:spcBef>
                <a:spcPts val="1000"/>
              </a:spcBef>
              <a:spcAft>
                <a:spcPts val="0"/>
              </a:spcAft>
              <a:buClr>
                <a:schemeClr val="dk1"/>
              </a:buClr>
              <a:buSzPts val="2400"/>
              <a:buNone/>
            </a:pPr>
            <a:r>
              <a:t/>
            </a:r>
            <a:endParaRPr sz="2400"/>
          </a:p>
          <a:p>
            <a:pPr indent="-76200" lvl="0" marL="228600" rtl="0" algn="l">
              <a:lnSpc>
                <a:spcPct val="90000"/>
              </a:lnSpc>
              <a:spcBef>
                <a:spcPts val="1000"/>
              </a:spcBef>
              <a:spcAft>
                <a:spcPts val="0"/>
              </a:spcAft>
              <a:buClr>
                <a:schemeClr val="dk1"/>
              </a:buClr>
              <a:buSzPts val="2400"/>
              <a:buNone/>
            </a:pPr>
            <a:r>
              <a:t/>
            </a:r>
            <a:endParaRPr sz="2400"/>
          </a:p>
        </p:txBody>
      </p:sp>
      <p:pic>
        <p:nvPicPr>
          <p:cNvPr descr="Une image contenant Visage humain, coiffe, personne, chapeau&#10;&#10;Description générée automatiquement" id="164" name="Google Shape;164;p12"/>
          <p:cNvPicPr preferRelativeResize="0"/>
          <p:nvPr/>
        </p:nvPicPr>
        <p:blipFill rotWithShape="1">
          <a:blip r:embed="rId3">
            <a:alphaModFix/>
          </a:blip>
          <a:srcRect b="0" l="0" r="0" t="0"/>
          <a:stretch/>
        </p:blipFill>
        <p:spPr>
          <a:xfrm>
            <a:off x="9437297" y="166717"/>
            <a:ext cx="2416115" cy="1993295"/>
          </a:xfrm>
          <a:prstGeom prst="rect">
            <a:avLst/>
          </a:prstGeom>
          <a:noFill/>
          <a:ln>
            <a:noFill/>
          </a:ln>
        </p:spPr>
      </p:pic>
      <p:sp>
        <p:nvSpPr>
          <p:cNvPr id="165" name="Google Shape;165;p12"/>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3"/>
          <p:cNvSpPr txBox="1"/>
          <p:nvPr>
            <p:ph type="title"/>
          </p:nvPr>
        </p:nvSpPr>
        <p:spPr>
          <a:xfrm>
            <a:off x="182592" y="22719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800"/>
              <a:buFont typeface="Calibri"/>
              <a:buNone/>
            </a:pPr>
            <a:r>
              <a:rPr lang="fr-CA" sz="3800"/>
              <a:t>Touch – Penfield’s Montreal proceedure </a:t>
            </a:r>
            <a:endParaRPr/>
          </a:p>
        </p:txBody>
      </p:sp>
      <p:sp>
        <p:nvSpPr>
          <p:cNvPr id="171" name="Google Shape;171;p13"/>
          <p:cNvSpPr txBox="1"/>
          <p:nvPr>
            <p:ph idx="1" type="body"/>
          </p:nvPr>
        </p:nvSpPr>
        <p:spPr>
          <a:xfrm>
            <a:off x="605557" y="1457864"/>
            <a:ext cx="10515600" cy="49172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None/>
            </a:pPr>
            <a:r>
              <a:rPr lang="fr-CA" sz="2200" u="sng">
                <a:solidFill>
                  <a:schemeClr val="hlink"/>
                </a:solidFill>
                <a:hlinkClick r:id="rId3"/>
              </a:rPr>
              <a:t>https://youtu.be/pUOG2g4hj8s?si=chHxOxhkw2vHIvkG</a:t>
            </a:r>
            <a:endParaRPr sz="2200"/>
          </a:p>
          <a:p>
            <a:pPr indent="0" lvl="0" marL="0" rtl="0" algn="l">
              <a:lnSpc>
                <a:spcPct val="90000"/>
              </a:lnSpc>
              <a:spcBef>
                <a:spcPts val="100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800"/>
              <a:buNone/>
            </a:pPr>
            <a:r>
              <a:rPr lang="fr-CA">
                <a:latin typeface="Avenir"/>
                <a:ea typeface="Avenir"/>
                <a:cs typeface="Avenir"/>
                <a:sym typeface="Avenir"/>
              </a:rPr>
              <a:t>Dr. Penfield and his colleagues established the </a:t>
            </a:r>
            <a:endParaRPr/>
          </a:p>
          <a:p>
            <a:pPr indent="0" lvl="0" marL="0" rtl="0" algn="l">
              <a:lnSpc>
                <a:spcPct val="90000"/>
              </a:lnSpc>
              <a:spcBef>
                <a:spcPts val="1000"/>
              </a:spcBef>
              <a:spcAft>
                <a:spcPts val="0"/>
              </a:spcAft>
              <a:buClr>
                <a:schemeClr val="dk1"/>
              </a:buClr>
              <a:buSzPts val="2800"/>
              <a:buNone/>
            </a:pPr>
            <a:r>
              <a:rPr lang="fr-CA">
                <a:latin typeface="Avenir"/>
                <a:ea typeface="Avenir"/>
                <a:cs typeface="Avenir"/>
                <a:sym typeface="Avenir"/>
              </a:rPr>
              <a:t>world's premier clinical, research and training center by developing surgical treatment for epilepsy, recording from the brain during surgery, establishing sophisticated behavioural tests for pre-and post-surgical evaluation, and making many other important advances.</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72" name="Google Shape;172;p13"/>
          <p:cNvPicPr preferRelativeResize="0"/>
          <p:nvPr/>
        </p:nvPicPr>
        <p:blipFill rotWithShape="1">
          <a:blip r:embed="rId4">
            <a:alphaModFix/>
          </a:blip>
          <a:srcRect b="0" l="0" r="0" t="0"/>
          <a:stretch/>
        </p:blipFill>
        <p:spPr>
          <a:xfrm>
            <a:off x="493415" y="4922778"/>
            <a:ext cx="1525089" cy="1552755"/>
          </a:xfrm>
          <a:prstGeom prst="rect">
            <a:avLst/>
          </a:prstGeom>
          <a:noFill/>
          <a:ln>
            <a:noFill/>
          </a:ln>
        </p:spPr>
      </p:pic>
      <p:pic>
        <p:nvPicPr>
          <p:cNvPr id="173" name="Google Shape;173;p13"/>
          <p:cNvPicPr preferRelativeResize="0"/>
          <p:nvPr/>
        </p:nvPicPr>
        <p:blipFill rotWithShape="1">
          <a:blip r:embed="rId5">
            <a:alphaModFix/>
          </a:blip>
          <a:srcRect b="0" l="0" r="0" t="0"/>
          <a:stretch/>
        </p:blipFill>
        <p:spPr>
          <a:xfrm>
            <a:off x="8372028" y="140298"/>
            <a:ext cx="3714747" cy="2475152"/>
          </a:xfrm>
          <a:prstGeom prst="rect">
            <a:avLst/>
          </a:prstGeom>
          <a:noFill/>
          <a:ln>
            <a:noFill/>
          </a:ln>
        </p:spPr>
      </p:pic>
      <p:sp>
        <p:nvSpPr>
          <p:cNvPr id="174" name="Google Shape;174;p13"/>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8000"/>
              <a:buFont typeface="Algerian"/>
              <a:buNone/>
            </a:pPr>
            <a:r>
              <a:rPr lang="fr-CA" sz="8000">
                <a:latin typeface="Algerian"/>
                <a:ea typeface="Algerian"/>
                <a:cs typeface="Algerian"/>
                <a:sym typeface="Algerian"/>
              </a:rPr>
              <a:t>Smell</a:t>
            </a:r>
            <a:endParaRPr sz="8000">
              <a:latin typeface="Algerian"/>
              <a:ea typeface="Algerian"/>
              <a:cs typeface="Algerian"/>
              <a:sym typeface="Algerian"/>
            </a:endParaRPr>
          </a:p>
        </p:txBody>
      </p:sp>
      <p:pic>
        <p:nvPicPr>
          <p:cNvPr id="180" name="Google Shape;180;p14"/>
          <p:cNvPicPr preferRelativeResize="0"/>
          <p:nvPr>
            <p:ph idx="1" type="body"/>
          </p:nvPr>
        </p:nvPicPr>
        <p:blipFill rotWithShape="1">
          <a:blip r:embed="rId3">
            <a:alphaModFix/>
          </a:blip>
          <a:srcRect b="0" l="0" r="0" t="0"/>
          <a:stretch/>
        </p:blipFill>
        <p:spPr>
          <a:xfrm>
            <a:off x="2896453" y="2055813"/>
            <a:ext cx="5118933" cy="4351338"/>
          </a:xfrm>
          <a:prstGeom prst="rect">
            <a:avLst/>
          </a:prstGeom>
          <a:noFill/>
          <a:ln>
            <a:noFill/>
          </a:ln>
        </p:spPr>
      </p:pic>
      <p:sp>
        <p:nvSpPr>
          <p:cNvPr id="181" name="Google Shape;181;p14"/>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15"/>
          <p:cNvSpPr txBox="1"/>
          <p:nvPr>
            <p:ph type="title"/>
          </p:nvPr>
        </p:nvSpPr>
        <p:spPr>
          <a:xfrm>
            <a:off x="139640" y="9242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Smell – he who smelled it ….  </a:t>
            </a:r>
            <a:endParaRPr/>
          </a:p>
        </p:txBody>
      </p:sp>
      <p:sp>
        <p:nvSpPr>
          <p:cNvPr id="187" name="Google Shape;187;p15"/>
          <p:cNvSpPr txBox="1"/>
          <p:nvPr>
            <p:ph idx="1" type="body"/>
          </p:nvPr>
        </p:nvSpPr>
        <p:spPr>
          <a:xfrm>
            <a:off x="411480" y="1962327"/>
            <a:ext cx="10515600" cy="4351338"/>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rtl="0" algn="l">
              <a:lnSpc>
                <a:spcPct val="90000"/>
              </a:lnSpc>
              <a:spcBef>
                <a:spcPts val="0"/>
              </a:spcBef>
              <a:spcAft>
                <a:spcPts val="0"/>
              </a:spcAft>
              <a:buClr>
                <a:schemeClr val="dk1"/>
              </a:buClr>
              <a:buSzPct val="100000"/>
              <a:buChar char="•"/>
            </a:pPr>
            <a:r>
              <a:rPr lang="fr-CA"/>
              <a:t>This experiment is relatively straight forward and requires multiple participants</a:t>
            </a:r>
            <a:endParaRPr/>
          </a:p>
          <a:p>
            <a:pPr indent="-228600" lvl="0" marL="228600" rtl="0" algn="l">
              <a:lnSpc>
                <a:spcPct val="90000"/>
              </a:lnSpc>
              <a:spcBef>
                <a:spcPts val="1000"/>
              </a:spcBef>
              <a:spcAft>
                <a:spcPts val="0"/>
              </a:spcAft>
              <a:buClr>
                <a:schemeClr val="dk1"/>
              </a:buClr>
              <a:buSzPct val="100000"/>
              <a:buChar char="•"/>
            </a:pPr>
            <a:r>
              <a:rPr lang="fr-CA"/>
              <a:t>You will be provided with paper cups covered by a lid</a:t>
            </a:r>
            <a:endParaRPr/>
          </a:p>
          <a:p>
            <a:pPr indent="-228600" lvl="0" marL="228600" rtl="0" algn="l">
              <a:lnSpc>
                <a:spcPct val="90000"/>
              </a:lnSpc>
              <a:spcBef>
                <a:spcPts val="1000"/>
              </a:spcBef>
              <a:spcAft>
                <a:spcPts val="0"/>
              </a:spcAft>
              <a:buClr>
                <a:schemeClr val="dk1"/>
              </a:buClr>
              <a:buSzPct val="100000"/>
              <a:buChar char="•"/>
            </a:pPr>
            <a:r>
              <a:rPr lang="fr-CA"/>
              <a:t>Pierce the lid gently (without completely breaking it)</a:t>
            </a:r>
            <a:endParaRPr/>
          </a:p>
          <a:p>
            <a:pPr indent="-228600" lvl="0" marL="228600" rtl="0" algn="l">
              <a:lnSpc>
                <a:spcPct val="90000"/>
              </a:lnSpc>
              <a:spcBef>
                <a:spcPts val="1000"/>
              </a:spcBef>
              <a:spcAft>
                <a:spcPts val="0"/>
              </a:spcAft>
              <a:buClr>
                <a:schemeClr val="dk1"/>
              </a:buClr>
              <a:buSzPct val="100000"/>
              <a:buChar char="•"/>
            </a:pPr>
            <a:r>
              <a:rPr lang="fr-CA"/>
              <a:t>Each participant smells the cups TWICE 1 to 4 and in random order. </a:t>
            </a:r>
            <a:endParaRPr/>
          </a:p>
          <a:p>
            <a:pPr indent="-228600" lvl="0" marL="228600" rtl="0" algn="l">
              <a:lnSpc>
                <a:spcPct val="90000"/>
              </a:lnSpc>
              <a:spcBef>
                <a:spcPts val="1000"/>
              </a:spcBef>
              <a:spcAft>
                <a:spcPts val="0"/>
              </a:spcAft>
              <a:buClr>
                <a:schemeClr val="dk1"/>
              </a:buClr>
              <a:buSzPct val="100000"/>
              <a:buChar char="•"/>
            </a:pPr>
            <a:r>
              <a:rPr lang="fr-CA"/>
              <a:t>Participants try to guess the scent emanating from each cup and only informs the researcher, without sharing that information with the other participants </a:t>
            </a:r>
            <a:endParaRPr/>
          </a:p>
          <a:p>
            <a:pPr indent="-228600" lvl="0" marL="228600" rtl="0" algn="l">
              <a:lnSpc>
                <a:spcPct val="90000"/>
              </a:lnSpc>
              <a:spcBef>
                <a:spcPts val="1000"/>
              </a:spcBef>
              <a:spcAft>
                <a:spcPts val="0"/>
              </a:spcAft>
              <a:buClr>
                <a:schemeClr val="dk1"/>
              </a:buClr>
              <a:buSzPct val="100000"/>
              <a:buChar char="•"/>
            </a:pPr>
            <a:r>
              <a:rPr lang="fr-CA"/>
              <a:t>A researcher notes the guess of each participant in the designed table in the report sheet</a:t>
            </a:r>
            <a:endParaRPr/>
          </a:p>
          <a:p>
            <a:pPr indent="-228600" lvl="0" marL="228600" rtl="0" algn="l">
              <a:lnSpc>
                <a:spcPct val="90000"/>
              </a:lnSpc>
              <a:spcBef>
                <a:spcPts val="1000"/>
              </a:spcBef>
              <a:spcAft>
                <a:spcPts val="0"/>
              </a:spcAft>
              <a:buClr>
                <a:schemeClr val="dk1"/>
              </a:buClr>
              <a:buSzPct val="100000"/>
              <a:buChar char="•"/>
            </a:pPr>
            <a:r>
              <a:rPr lang="fr-CA"/>
              <a:t>Participants re-smell the content of cups 1 to 4 while smelling cup 5 between each cup. </a:t>
            </a:r>
            <a:endParaRPr/>
          </a:p>
          <a:p>
            <a:pPr indent="-228600" lvl="0" marL="228600" rtl="0" algn="l">
              <a:lnSpc>
                <a:spcPct val="90000"/>
              </a:lnSpc>
              <a:spcBef>
                <a:spcPts val="1000"/>
              </a:spcBef>
              <a:spcAft>
                <a:spcPts val="0"/>
              </a:spcAft>
              <a:buClr>
                <a:schemeClr val="dk1"/>
              </a:buClr>
              <a:buSzPct val="100000"/>
              <a:buChar char="•"/>
            </a:pPr>
            <a:r>
              <a:rPr lang="fr-CA"/>
              <a:t>They report their guesses to the researcher.</a:t>
            </a:r>
            <a:endParaRPr/>
          </a:p>
          <a:p>
            <a:pPr indent="-77470" lvl="0" marL="228600" rtl="0" algn="l">
              <a:lnSpc>
                <a:spcPct val="90000"/>
              </a:lnSpc>
              <a:spcBef>
                <a:spcPts val="1000"/>
              </a:spcBef>
              <a:spcAft>
                <a:spcPts val="0"/>
              </a:spcAft>
              <a:buClr>
                <a:schemeClr val="dk1"/>
              </a:buClr>
              <a:buSzPct val="100000"/>
              <a:buNone/>
            </a:pPr>
            <a:r>
              <a:t/>
            </a:r>
            <a:endParaRPr/>
          </a:p>
        </p:txBody>
      </p:sp>
      <p:pic>
        <p:nvPicPr>
          <p:cNvPr descr="Une image contenant peinture, dessin, illustration, Dessin d’enfant" id="188" name="Google Shape;188;p15"/>
          <p:cNvPicPr preferRelativeResize="0"/>
          <p:nvPr/>
        </p:nvPicPr>
        <p:blipFill rotWithShape="1">
          <a:blip r:embed="rId3">
            <a:alphaModFix/>
          </a:blip>
          <a:srcRect b="0" l="0" r="0" t="0"/>
          <a:stretch/>
        </p:blipFill>
        <p:spPr>
          <a:xfrm>
            <a:off x="9949848" y="139101"/>
            <a:ext cx="2102512" cy="1551587"/>
          </a:xfrm>
          <a:prstGeom prst="rect">
            <a:avLst/>
          </a:prstGeom>
          <a:noFill/>
          <a:ln>
            <a:noFill/>
          </a:ln>
        </p:spPr>
      </p:pic>
      <p:sp>
        <p:nvSpPr>
          <p:cNvPr id="189" name="Google Shape;189;p15"/>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16"/>
          <p:cNvPicPr preferRelativeResize="0"/>
          <p:nvPr/>
        </p:nvPicPr>
        <p:blipFill rotWithShape="1">
          <a:blip r:embed="rId3">
            <a:alphaModFix/>
          </a:blip>
          <a:srcRect b="0" l="0" r="0" t="0"/>
          <a:stretch/>
        </p:blipFill>
        <p:spPr>
          <a:xfrm>
            <a:off x="9368107" y="247381"/>
            <a:ext cx="2686050" cy="1704975"/>
          </a:xfrm>
          <a:prstGeom prst="rect">
            <a:avLst/>
          </a:prstGeom>
          <a:noFill/>
          <a:ln>
            <a:noFill/>
          </a:ln>
        </p:spPr>
      </p:pic>
      <p:sp>
        <p:nvSpPr>
          <p:cNvPr id="195" name="Google Shape;195;p16"/>
          <p:cNvSpPr txBox="1"/>
          <p:nvPr>
            <p:ph type="title"/>
          </p:nvPr>
        </p:nvSpPr>
        <p:spPr>
          <a:xfrm>
            <a:off x="137843" y="8770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Smell – The nose knows </a:t>
            </a:r>
            <a:endParaRPr/>
          </a:p>
        </p:txBody>
      </p:sp>
      <p:sp>
        <p:nvSpPr>
          <p:cNvPr id="196" name="Google Shape;196;p16"/>
          <p:cNvSpPr txBox="1"/>
          <p:nvPr>
            <p:ph idx="1" type="body"/>
          </p:nvPr>
        </p:nvSpPr>
        <p:spPr>
          <a:xfrm>
            <a:off x="838200" y="2259281"/>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fr-CA"/>
              <a:t>In 2004, two American scientists who discovered how people can smell and recall about 10,000 different odours were awarded the 2004 Nobel Prize in the category of physiology or medicine today.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fr-CA"/>
              <a:t>The winners were Dr. Richard Axel, 58, a university professor at Columbia, and Dr. Linda B. Buck, 57, of the Fred Hutchinson Cancer Research Centre and University of Washington in Seattle.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97" name="Google Shape;197;p16"/>
          <p:cNvSpPr/>
          <p:nvPr/>
        </p:nvSpPr>
        <p:spPr>
          <a:xfrm>
            <a:off x="0" y="0"/>
            <a:ext cx="12192000" cy="6858000"/>
          </a:xfrm>
          <a:prstGeom prst="rect">
            <a:avLst/>
          </a:prstGeom>
          <a:noFill/>
          <a:ln cap="flat" cmpd="sng" w="1143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 the rainbow</a:t>
            </a:r>
            <a:endParaRPr/>
          </a:p>
        </p:txBody>
      </p:sp>
      <p:pic>
        <p:nvPicPr>
          <p:cNvPr id="203" name="Google Shape;203;p17"/>
          <p:cNvPicPr preferRelativeResize="0"/>
          <p:nvPr>
            <p:ph idx="1" type="body"/>
          </p:nvPr>
        </p:nvPicPr>
        <p:blipFill rotWithShape="1">
          <a:blip r:embed="rId3">
            <a:alphaModFix/>
          </a:blip>
          <a:srcRect b="0" l="0" r="0" t="0"/>
          <a:stretch/>
        </p:blipFill>
        <p:spPr>
          <a:xfrm>
            <a:off x="2047875" y="2148681"/>
            <a:ext cx="8096250" cy="3705225"/>
          </a:xfrm>
          <a:prstGeom prst="rect">
            <a:avLst/>
          </a:prstGeom>
          <a:noFill/>
          <a:ln>
            <a:noFill/>
          </a:ln>
        </p:spPr>
      </p:pic>
      <p:sp>
        <p:nvSpPr>
          <p:cNvPr id="204" name="Google Shape;204;p17"/>
          <p:cNvSpPr/>
          <p:nvPr/>
        </p:nvSpPr>
        <p:spPr>
          <a:xfrm>
            <a:off x="0" y="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3399"/>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 Experiment 1 </a:t>
            </a:r>
            <a:endParaRPr/>
          </a:p>
        </p:txBody>
      </p:sp>
      <p:sp>
        <p:nvSpPr>
          <p:cNvPr id="210" name="Google Shape;210;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Participants close their nose firmly</a:t>
            </a:r>
            <a:endParaRPr/>
          </a:p>
          <a:p>
            <a:pPr indent="-228600" lvl="0" marL="228600" rtl="0" algn="l">
              <a:lnSpc>
                <a:spcPct val="90000"/>
              </a:lnSpc>
              <a:spcBef>
                <a:spcPts val="1000"/>
              </a:spcBef>
              <a:spcAft>
                <a:spcPts val="0"/>
              </a:spcAft>
              <a:buClr>
                <a:schemeClr val="dk1"/>
              </a:buClr>
              <a:buSzPts val="2800"/>
              <a:buChar char="•"/>
            </a:pPr>
            <a:r>
              <a:rPr lang="fr-CA"/>
              <a:t>A researcher hands them a candy that they must each without looking at it</a:t>
            </a:r>
            <a:endParaRPr/>
          </a:p>
          <a:p>
            <a:pPr indent="-228600" lvl="0" marL="228600" rtl="0" algn="l">
              <a:lnSpc>
                <a:spcPct val="90000"/>
              </a:lnSpc>
              <a:spcBef>
                <a:spcPts val="1000"/>
              </a:spcBef>
              <a:spcAft>
                <a:spcPts val="0"/>
              </a:spcAft>
              <a:buClr>
                <a:schemeClr val="dk1"/>
              </a:buClr>
              <a:buSzPts val="2800"/>
              <a:buChar char="•"/>
            </a:pPr>
            <a:r>
              <a:rPr lang="fr-CA"/>
              <a:t>Participants try to guess the flavour of the candy BEFORE opening their nose.</a:t>
            </a:r>
            <a:endParaRPr/>
          </a:p>
          <a:p>
            <a:pPr indent="-228600" lvl="0" marL="228600" rtl="0" algn="l">
              <a:lnSpc>
                <a:spcPct val="90000"/>
              </a:lnSpc>
              <a:spcBef>
                <a:spcPts val="1000"/>
              </a:spcBef>
              <a:spcAft>
                <a:spcPts val="0"/>
              </a:spcAft>
              <a:buClr>
                <a:schemeClr val="dk1"/>
              </a:buClr>
              <a:buSzPts val="2800"/>
              <a:buChar char="•"/>
            </a:pPr>
            <a:r>
              <a:rPr lang="fr-CA"/>
              <a:t>The researcher records the guess </a:t>
            </a:r>
            <a:endParaRPr/>
          </a:p>
          <a:p>
            <a:pPr indent="-228600" lvl="0" marL="228600" rtl="0" algn="l">
              <a:lnSpc>
                <a:spcPct val="90000"/>
              </a:lnSpc>
              <a:spcBef>
                <a:spcPts val="1000"/>
              </a:spcBef>
              <a:spcAft>
                <a:spcPts val="0"/>
              </a:spcAft>
              <a:buClr>
                <a:schemeClr val="dk1"/>
              </a:buClr>
              <a:buSzPts val="2800"/>
              <a:buChar char="•"/>
            </a:pPr>
            <a:r>
              <a:rPr lang="fr-CA"/>
              <a:t>Participants open their nose and note the flavour of the candy again </a:t>
            </a:r>
            <a:endParaRPr/>
          </a:p>
          <a:p>
            <a:pPr indent="-228600" lvl="0" marL="228600" rtl="0" algn="l">
              <a:lnSpc>
                <a:spcPct val="90000"/>
              </a:lnSpc>
              <a:spcBef>
                <a:spcPts val="1000"/>
              </a:spcBef>
              <a:spcAft>
                <a:spcPts val="0"/>
              </a:spcAft>
              <a:buClr>
                <a:schemeClr val="dk1"/>
              </a:buClr>
              <a:buSzPts val="2800"/>
              <a:buChar char="•"/>
            </a:pPr>
            <a:r>
              <a:rPr lang="fr-CA"/>
              <a:t>The researcher notes the second guess </a:t>
            </a:r>
            <a:endParaRPr/>
          </a:p>
          <a:p>
            <a:pPr indent="-228600" lvl="0" marL="228600" rtl="0" algn="l">
              <a:lnSpc>
                <a:spcPct val="90000"/>
              </a:lnSpc>
              <a:spcBef>
                <a:spcPts val="1000"/>
              </a:spcBef>
              <a:spcAft>
                <a:spcPts val="0"/>
              </a:spcAft>
              <a:buClr>
                <a:schemeClr val="dk1"/>
              </a:buClr>
              <a:buSzPts val="2800"/>
              <a:buChar char="•"/>
            </a:pPr>
            <a:r>
              <a:rPr lang="fr-CA"/>
              <a:t>Complete the appropriate report sheet  </a:t>
            </a:r>
            <a:endParaRPr/>
          </a:p>
        </p:txBody>
      </p:sp>
      <p:sp>
        <p:nvSpPr>
          <p:cNvPr id="211" name="Google Shape;211;p18"/>
          <p:cNvSpPr/>
          <p:nvPr/>
        </p:nvSpPr>
        <p:spPr>
          <a:xfrm>
            <a:off x="0" y="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3399"/>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 Experiment 2</a:t>
            </a:r>
            <a:endParaRPr/>
          </a:p>
        </p:txBody>
      </p:sp>
      <p:sp>
        <p:nvSpPr>
          <p:cNvPr id="217" name="Google Shape;217;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Take a PTC paper </a:t>
            </a:r>
            <a:endParaRPr/>
          </a:p>
          <a:p>
            <a:pPr indent="-228600" lvl="0" marL="228600" rtl="0" algn="l">
              <a:lnSpc>
                <a:spcPct val="90000"/>
              </a:lnSpc>
              <a:spcBef>
                <a:spcPts val="1000"/>
              </a:spcBef>
              <a:spcAft>
                <a:spcPts val="0"/>
              </a:spcAft>
              <a:buClr>
                <a:schemeClr val="dk1"/>
              </a:buClr>
              <a:buSzPts val="2800"/>
              <a:buChar char="•"/>
            </a:pPr>
            <a:r>
              <a:rPr lang="fr-CA"/>
              <a:t>Place it in on the tip of your tongue and wait a few seconds (if you can)</a:t>
            </a:r>
            <a:endParaRPr/>
          </a:p>
          <a:p>
            <a:pPr indent="-228600" lvl="0" marL="228600" rtl="0" algn="l">
              <a:lnSpc>
                <a:spcPct val="90000"/>
              </a:lnSpc>
              <a:spcBef>
                <a:spcPts val="1000"/>
              </a:spcBef>
              <a:spcAft>
                <a:spcPts val="0"/>
              </a:spcAft>
              <a:buClr>
                <a:schemeClr val="dk1"/>
              </a:buClr>
              <a:buSzPts val="2800"/>
              <a:buChar char="•"/>
            </a:pPr>
            <a:r>
              <a:rPr lang="fr-CA"/>
              <a:t>What do you taste? </a:t>
            </a:r>
            <a:endParaRPr/>
          </a:p>
          <a:p>
            <a:pPr indent="-228600" lvl="0" marL="228600" rtl="0" algn="l">
              <a:lnSpc>
                <a:spcPct val="90000"/>
              </a:lnSpc>
              <a:spcBef>
                <a:spcPts val="1000"/>
              </a:spcBef>
              <a:spcAft>
                <a:spcPts val="0"/>
              </a:spcAft>
              <a:buClr>
                <a:schemeClr val="dk1"/>
              </a:buClr>
              <a:buSzPts val="2800"/>
              <a:buChar char="•"/>
            </a:pPr>
            <a:r>
              <a:rPr lang="fr-CA"/>
              <a:t>Discuss this phenomenon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218" name="Google Shape;218;p19"/>
          <p:cNvSpPr/>
          <p:nvPr/>
        </p:nvSpPr>
        <p:spPr>
          <a:xfrm>
            <a:off x="0" y="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339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Human Senses</a:t>
            </a:r>
            <a:endParaRPr b="1"/>
          </a:p>
        </p:txBody>
      </p:sp>
      <p:sp>
        <p:nvSpPr>
          <p:cNvPr id="92" name="Google Shape;92;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None/>
            </a:pPr>
            <a:r>
              <a:rPr i="1" lang="fr-CA" sz="4000"/>
              <a:t>Vision</a:t>
            </a:r>
            <a:endParaRPr/>
          </a:p>
          <a:p>
            <a:pPr indent="0" lvl="0" marL="0" rtl="0" algn="ctr">
              <a:lnSpc>
                <a:spcPct val="90000"/>
              </a:lnSpc>
              <a:spcBef>
                <a:spcPts val="1000"/>
              </a:spcBef>
              <a:spcAft>
                <a:spcPts val="0"/>
              </a:spcAft>
              <a:buClr>
                <a:schemeClr val="dk1"/>
              </a:buClr>
              <a:buSzPts val="4000"/>
              <a:buNone/>
            </a:pPr>
            <a:r>
              <a:rPr i="1" lang="fr-CA" sz="4000"/>
              <a:t>Touch </a:t>
            </a:r>
            <a:endParaRPr/>
          </a:p>
          <a:p>
            <a:pPr indent="0" lvl="0" marL="0" rtl="0" algn="ctr">
              <a:lnSpc>
                <a:spcPct val="90000"/>
              </a:lnSpc>
              <a:spcBef>
                <a:spcPts val="1000"/>
              </a:spcBef>
              <a:spcAft>
                <a:spcPts val="0"/>
              </a:spcAft>
              <a:buClr>
                <a:schemeClr val="dk1"/>
              </a:buClr>
              <a:buSzPts val="4000"/>
              <a:buNone/>
            </a:pPr>
            <a:r>
              <a:rPr i="1" lang="fr-CA" sz="4000"/>
              <a:t>Smell </a:t>
            </a:r>
            <a:endParaRPr/>
          </a:p>
          <a:p>
            <a:pPr indent="0" lvl="0" marL="0" rtl="0" algn="ctr">
              <a:lnSpc>
                <a:spcPct val="90000"/>
              </a:lnSpc>
              <a:spcBef>
                <a:spcPts val="1000"/>
              </a:spcBef>
              <a:spcAft>
                <a:spcPts val="0"/>
              </a:spcAft>
              <a:buClr>
                <a:schemeClr val="dk1"/>
              </a:buClr>
              <a:buSzPts val="4000"/>
              <a:buNone/>
            </a:pPr>
            <a:r>
              <a:rPr i="1" lang="fr-CA" sz="4000"/>
              <a:t>Taste</a:t>
            </a:r>
            <a:endParaRPr/>
          </a:p>
          <a:p>
            <a:pPr indent="0" lvl="0" marL="0" rtl="0" algn="ctr">
              <a:lnSpc>
                <a:spcPct val="90000"/>
              </a:lnSpc>
              <a:spcBef>
                <a:spcPts val="1000"/>
              </a:spcBef>
              <a:spcAft>
                <a:spcPts val="0"/>
              </a:spcAft>
              <a:buClr>
                <a:schemeClr val="dk1"/>
              </a:buClr>
              <a:buSzPts val="4000"/>
              <a:buNone/>
            </a:pPr>
            <a:r>
              <a:rPr i="1" lang="fr-CA" sz="4000"/>
              <a:t>Proprioception </a:t>
            </a:r>
            <a:endParaRPr/>
          </a:p>
          <a:p>
            <a:pPr indent="0" lvl="0" marL="0" rtl="0" algn="ctr">
              <a:lnSpc>
                <a:spcPct val="90000"/>
              </a:lnSpc>
              <a:spcBef>
                <a:spcPts val="1000"/>
              </a:spcBef>
              <a:spcAft>
                <a:spcPts val="0"/>
              </a:spcAft>
              <a:buClr>
                <a:schemeClr val="dk1"/>
              </a:buClr>
              <a:buSzPts val="4000"/>
              <a:buNone/>
            </a:pPr>
            <a:r>
              <a:rPr i="1" lang="fr-CA" sz="4000"/>
              <a:t>Hearing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3" name="Google Shape;93;p2"/>
          <p:cNvSpPr/>
          <p:nvPr/>
        </p:nvSpPr>
        <p:spPr>
          <a:xfrm>
            <a:off x="361975" y="58700"/>
            <a:ext cx="12192000" cy="6858000"/>
          </a:xfrm>
          <a:prstGeom prst="rect">
            <a:avLst/>
          </a:prstGeom>
          <a:noFill/>
          <a:ln cap="flat" cmpd="sng" w="1143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 Experiment 2</a:t>
            </a:r>
            <a:endParaRPr/>
          </a:p>
        </p:txBody>
      </p:sp>
      <p:pic>
        <p:nvPicPr>
          <p:cNvPr id="224" name="Google Shape;224;p20"/>
          <p:cNvPicPr preferRelativeResize="0"/>
          <p:nvPr>
            <p:ph idx="1" type="body"/>
          </p:nvPr>
        </p:nvPicPr>
        <p:blipFill rotWithShape="1">
          <a:blip r:embed="rId3">
            <a:alphaModFix/>
          </a:blip>
          <a:srcRect b="0" l="0" r="0" t="0"/>
          <a:stretch/>
        </p:blipFill>
        <p:spPr>
          <a:xfrm>
            <a:off x="4536712" y="1825625"/>
            <a:ext cx="3118575" cy="4351338"/>
          </a:xfrm>
          <a:prstGeom prst="rect">
            <a:avLst/>
          </a:prstGeom>
          <a:noFill/>
          <a:ln>
            <a:noFill/>
          </a:ln>
        </p:spPr>
      </p:pic>
      <p:sp>
        <p:nvSpPr>
          <p:cNvPr id="225" name="Google Shape;225;p20"/>
          <p:cNvSpPr/>
          <p:nvPr/>
        </p:nvSpPr>
        <p:spPr>
          <a:xfrm>
            <a:off x="0" y="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3399"/>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 Experiment 3 </a:t>
            </a:r>
            <a:br>
              <a:rPr lang="fr-CA"/>
            </a:br>
            <a:r>
              <a:rPr lang="fr-CA"/>
              <a:t>Magic Berry </a:t>
            </a:r>
            <a:endParaRPr/>
          </a:p>
        </p:txBody>
      </p:sp>
      <p:sp>
        <p:nvSpPr>
          <p:cNvPr id="231" name="Google Shape;231;p2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Participants taste the sour substances (lemon, sour patch candy, vinegar) </a:t>
            </a:r>
            <a:endParaRPr/>
          </a:p>
          <a:p>
            <a:pPr indent="-228600" lvl="0" marL="228600" rtl="0" algn="l">
              <a:lnSpc>
                <a:spcPct val="90000"/>
              </a:lnSpc>
              <a:spcBef>
                <a:spcPts val="1000"/>
              </a:spcBef>
              <a:spcAft>
                <a:spcPts val="0"/>
              </a:spcAft>
              <a:buClr>
                <a:schemeClr val="dk1"/>
              </a:buClr>
              <a:buSzPts val="2800"/>
              <a:buChar char="•"/>
            </a:pPr>
            <a:r>
              <a:rPr lang="fr-CA"/>
              <a:t>Researcher notes the response of the participant </a:t>
            </a:r>
            <a:endParaRPr/>
          </a:p>
          <a:p>
            <a:pPr indent="-228600" lvl="0" marL="228600" rtl="0" algn="l">
              <a:lnSpc>
                <a:spcPct val="90000"/>
              </a:lnSpc>
              <a:spcBef>
                <a:spcPts val="1000"/>
              </a:spcBef>
              <a:spcAft>
                <a:spcPts val="0"/>
              </a:spcAft>
              <a:buClr>
                <a:schemeClr val="dk1"/>
              </a:buClr>
              <a:buSzPts val="2800"/>
              <a:buChar char="•"/>
            </a:pPr>
            <a:r>
              <a:rPr lang="fr-CA"/>
              <a:t>Participants consume the magic berry (let it dissolve in your mouth, DO NOT CHEW) </a:t>
            </a:r>
            <a:endParaRPr/>
          </a:p>
          <a:p>
            <a:pPr indent="-228600" lvl="0" marL="228600" rtl="0" algn="l">
              <a:lnSpc>
                <a:spcPct val="90000"/>
              </a:lnSpc>
              <a:spcBef>
                <a:spcPts val="1000"/>
              </a:spcBef>
              <a:spcAft>
                <a:spcPts val="0"/>
              </a:spcAft>
              <a:buClr>
                <a:schemeClr val="dk1"/>
              </a:buClr>
              <a:buSzPts val="2800"/>
              <a:buChar char="•"/>
            </a:pPr>
            <a:r>
              <a:rPr lang="fr-CA"/>
              <a:t>Participants re-taste the previous substances</a:t>
            </a:r>
            <a:endParaRPr/>
          </a:p>
          <a:p>
            <a:pPr indent="-228600" lvl="0" marL="228600" rtl="0" algn="l">
              <a:lnSpc>
                <a:spcPct val="90000"/>
              </a:lnSpc>
              <a:spcBef>
                <a:spcPts val="1000"/>
              </a:spcBef>
              <a:spcAft>
                <a:spcPts val="0"/>
              </a:spcAft>
              <a:buClr>
                <a:schemeClr val="dk1"/>
              </a:buClr>
              <a:buSzPts val="2800"/>
              <a:buChar char="•"/>
            </a:pPr>
            <a:r>
              <a:rPr lang="fr-CA"/>
              <a:t>Researcher notes the response of the participant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232" name="Google Shape;232;p21"/>
          <p:cNvSpPr/>
          <p:nvPr/>
        </p:nvSpPr>
        <p:spPr>
          <a:xfrm>
            <a:off x="0" y="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3399"/>
              </a:solidFill>
              <a:latin typeface="Calibri"/>
              <a:ea typeface="Calibri"/>
              <a:cs typeface="Calibri"/>
              <a:sym typeface="Calibri"/>
            </a:endParaRPr>
          </a:p>
        </p:txBody>
      </p:sp>
      <p:pic>
        <p:nvPicPr>
          <p:cNvPr id="233" name="Google Shape;233;p21"/>
          <p:cNvPicPr preferRelativeResize="0"/>
          <p:nvPr/>
        </p:nvPicPr>
        <p:blipFill rotWithShape="1">
          <a:blip r:embed="rId3">
            <a:alphaModFix/>
          </a:blip>
          <a:srcRect b="0" l="0" r="0" t="0"/>
          <a:stretch/>
        </p:blipFill>
        <p:spPr>
          <a:xfrm>
            <a:off x="9106587" y="4493461"/>
            <a:ext cx="2570029" cy="1890215"/>
          </a:xfrm>
          <a:prstGeom prst="rect">
            <a:avLst/>
          </a:prstGeom>
          <a:noFill/>
          <a:ln>
            <a:noFill/>
          </a:ln>
        </p:spPr>
      </p:pic>
      <p:sp>
        <p:nvSpPr>
          <p:cNvPr id="234" name="Google Shape;234;p21"/>
          <p:cNvSpPr txBox="1"/>
          <p:nvPr/>
        </p:nvSpPr>
        <p:spPr>
          <a:xfrm>
            <a:off x="9248602" y="6311900"/>
            <a:ext cx="228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CA" sz="1800" u="none" cap="none" strike="noStrike">
                <a:solidFill>
                  <a:schemeClr val="dk1"/>
                </a:solidFill>
                <a:latin typeface="Calibri"/>
                <a:ea typeface="Calibri"/>
                <a:cs typeface="Calibri"/>
                <a:sym typeface="Calibri"/>
              </a:rPr>
              <a:t>Not this Barry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Taste </a:t>
            </a:r>
            <a:endParaRPr/>
          </a:p>
        </p:txBody>
      </p:sp>
      <p:sp>
        <p:nvSpPr>
          <p:cNvPr id="240" name="Google Shape;240;p22"/>
          <p:cNvSpPr txBox="1"/>
          <p:nvPr>
            <p:ph idx="1" type="body"/>
          </p:nvPr>
        </p:nvSpPr>
        <p:spPr>
          <a:xfrm>
            <a:off x="441384" y="2377266"/>
            <a:ext cx="11512311"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Why we like the foods we like </a:t>
            </a:r>
            <a:endParaRPr/>
          </a:p>
          <a:p>
            <a:pPr indent="-228600" lvl="0" marL="228600" rtl="0" algn="l">
              <a:lnSpc>
                <a:spcPct val="90000"/>
              </a:lnSpc>
              <a:spcBef>
                <a:spcPts val="1000"/>
              </a:spcBef>
              <a:spcAft>
                <a:spcPts val="0"/>
              </a:spcAft>
              <a:buClr>
                <a:schemeClr val="dk1"/>
              </a:buClr>
              <a:buSzPts val="2800"/>
              <a:buChar char="•"/>
            </a:pPr>
            <a:r>
              <a:rPr lang="fr-CA"/>
              <a:t>Linda Bartoshuk, PhD, an APA fellow, is the Bushnell professor of food science and human nutrition at the University of Florida and director for psychophysical research at the university’s Center for Smell and Taste. Bartoshuk studies sensory perception of foods such as taste, olfaction and irritation/pain. She is known for her discovery of supertasters, people who have more taste buds than the average person</a:t>
            </a:r>
            <a:endParaRPr u="sng">
              <a:solidFill>
                <a:schemeClr val="hlink"/>
              </a:solidFill>
              <a:hlinkClick r:id="rId3"/>
            </a:endParaRPr>
          </a:p>
          <a:p>
            <a:pPr indent="0" lvl="0" marL="0" rtl="0" algn="l">
              <a:lnSpc>
                <a:spcPct val="90000"/>
              </a:lnSpc>
              <a:spcBef>
                <a:spcPts val="1000"/>
              </a:spcBef>
              <a:spcAft>
                <a:spcPts val="0"/>
              </a:spcAft>
              <a:buClr>
                <a:schemeClr val="dk1"/>
              </a:buClr>
              <a:buSzPts val="2800"/>
              <a:buNone/>
            </a:pPr>
            <a:r>
              <a:rPr lang="fr-CA" u="sng">
                <a:solidFill>
                  <a:schemeClr val="hlink"/>
                </a:solidFill>
                <a:hlinkClick r:id="rId4"/>
              </a:rPr>
              <a:t>https://www.apa.org/news/podcasts/speaking-of-psychology/foods-we-like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241" name="Google Shape;241;p22"/>
          <p:cNvPicPr preferRelativeResize="0"/>
          <p:nvPr/>
        </p:nvPicPr>
        <p:blipFill rotWithShape="1">
          <a:blip r:embed="rId5">
            <a:alphaModFix/>
          </a:blip>
          <a:srcRect b="0" l="0" r="0" t="0"/>
          <a:stretch/>
        </p:blipFill>
        <p:spPr>
          <a:xfrm>
            <a:off x="8727791" y="129396"/>
            <a:ext cx="3225904" cy="2425880"/>
          </a:xfrm>
          <a:prstGeom prst="rect">
            <a:avLst/>
          </a:prstGeom>
          <a:noFill/>
          <a:ln>
            <a:noFill/>
          </a:ln>
        </p:spPr>
      </p:pic>
      <p:sp>
        <p:nvSpPr>
          <p:cNvPr id="242" name="Google Shape;242;p22"/>
          <p:cNvSpPr/>
          <p:nvPr/>
        </p:nvSpPr>
        <p:spPr>
          <a:xfrm>
            <a:off x="0" y="20320"/>
            <a:ext cx="12192000" cy="6858000"/>
          </a:xfrm>
          <a:prstGeom prst="rect">
            <a:avLst/>
          </a:prstGeom>
          <a:noFill/>
          <a:ln cap="flat" cmpd="sng" w="114300">
            <a:solidFill>
              <a:srgbClr val="FF339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Proprioception</a:t>
            </a:r>
            <a:endParaRPr/>
          </a:p>
        </p:txBody>
      </p:sp>
      <p:pic>
        <p:nvPicPr>
          <p:cNvPr id="248" name="Google Shape;248;p23"/>
          <p:cNvPicPr preferRelativeResize="0"/>
          <p:nvPr>
            <p:ph idx="1" type="body"/>
          </p:nvPr>
        </p:nvPicPr>
        <p:blipFill rotWithShape="1">
          <a:blip r:embed="rId3">
            <a:alphaModFix/>
          </a:blip>
          <a:srcRect b="0" l="0" r="0" t="0"/>
          <a:stretch/>
        </p:blipFill>
        <p:spPr>
          <a:xfrm>
            <a:off x="2199879" y="1825625"/>
            <a:ext cx="7792242" cy="4351338"/>
          </a:xfrm>
          <a:prstGeom prst="rect">
            <a:avLst/>
          </a:prstGeom>
          <a:noFill/>
          <a:ln>
            <a:noFill/>
          </a:ln>
        </p:spPr>
      </p:pic>
      <p:sp>
        <p:nvSpPr>
          <p:cNvPr id="249" name="Google Shape;249;p23"/>
          <p:cNvSpPr/>
          <p:nvPr/>
        </p:nvSpPr>
        <p:spPr>
          <a:xfrm>
            <a:off x="0" y="0"/>
            <a:ext cx="12192000" cy="6858000"/>
          </a:xfrm>
          <a:prstGeom prst="rect">
            <a:avLst/>
          </a:prstGeom>
          <a:noFill/>
          <a:ln cap="flat" cmpd="sng" w="114300">
            <a:solidFill>
              <a:srgbClr val="00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Proprioception - </a:t>
            </a:r>
            <a:endParaRPr/>
          </a:p>
        </p:txBody>
      </p:sp>
      <p:sp>
        <p:nvSpPr>
          <p:cNvPr id="255" name="Google Shape;255;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fr-CA"/>
              <a:t>Participants hold a piece of paper against a table top with one hand and hold a pencil in the other. </a:t>
            </a:r>
            <a:endParaRPr/>
          </a:p>
          <a:p>
            <a:pPr indent="-228600" lvl="0" marL="228600" rtl="0" algn="l">
              <a:lnSpc>
                <a:spcPct val="90000"/>
              </a:lnSpc>
              <a:spcBef>
                <a:spcPts val="1000"/>
              </a:spcBef>
              <a:spcAft>
                <a:spcPts val="0"/>
              </a:spcAft>
              <a:buClr>
                <a:schemeClr val="dk1"/>
              </a:buClr>
              <a:buSzPct val="100000"/>
              <a:buChar char="•"/>
            </a:pPr>
            <a:r>
              <a:rPr lang="fr-CA"/>
              <a:t>They mark an </a:t>
            </a:r>
            <a:r>
              <a:rPr i="1" lang="fr-CA"/>
              <a:t>X</a:t>
            </a:r>
            <a:r>
              <a:rPr lang="fr-CA"/>
              <a:t> on the paper. </a:t>
            </a:r>
            <a:endParaRPr/>
          </a:p>
          <a:p>
            <a:pPr indent="-228600" lvl="0" marL="228600" rtl="0" algn="l">
              <a:lnSpc>
                <a:spcPct val="90000"/>
              </a:lnSpc>
              <a:spcBef>
                <a:spcPts val="1000"/>
              </a:spcBef>
              <a:spcAft>
                <a:spcPts val="0"/>
              </a:spcAft>
              <a:buClr>
                <a:schemeClr val="dk1"/>
              </a:buClr>
              <a:buSzPct val="100000"/>
              <a:buChar char="•"/>
            </a:pPr>
            <a:r>
              <a:rPr lang="fr-CA"/>
              <a:t>Next, they raise their pencil hand above their head, close their eyes, and make a dot on the paper as near to the </a:t>
            </a:r>
            <a:r>
              <a:rPr i="1" lang="fr-CA"/>
              <a:t>X</a:t>
            </a:r>
            <a:r>
              <a:rPr lang="fr-CA"/>
              <a:t> as possible. </a:t>
            </a:r>
            <a:endParaRPr/>
          </a:p>
          <a:p>
            <a:pPr indent="-228600" lvl="0" marL="228600" rtl="0" algn="l">
              <a:lnSpc>
                <a:spcPct val="90000"/>
              </a:lnSpc>
              <a:spcBef>
                <a:spcPts val="1000"/>
              </a:spcBef>
              <a:spcAft>
                <a:spcPts val="0"/>
              </a:spcAft>
              <a:buClr>
                <a:schemeClr val="dk1"/>
              </a:buClr>
              <a:buSzPct val="100000"/>
              <a:buChar char="•"/>
            </a:pPr>
            <a:r>
              <a:rPr lang="fr-CA"/>
              <a:t>Participants open their eyes, see their dots and </a:t>
            </a:r>
            <a:r>
              <a:rPr i="1" lang="fr-CA"/>
              <a:t>X</a:t>
            </a:r>
            <a:r>
              <a:rPr lang="fr-CA"/>
              <a:t>. Then close their eyes again.</a:t>
            </a:r>
            <a:endParaRPr/>
          </a:p>
          <a:p>
            <a:pPr indent="-228600" lvl="0" marL="228600" rtl="0" algn="l">
              <a:lnSpc>
                <a:spcPct val="90000"/>
              </a:lnSpc>
              <a:spcBef>
                <a:spcPts val="1000"/>
              </a:spcBef>
              <a:spcAft>
                <a:spcPts val="0"/>
              </a:spcAft>
              <a:buClr>
                <a:schemeClr val="dk1"/>
              </a:buClr>
              <a:buSzPct val="100000"/>
              <a:buChar char="•"/>
            </a:pPr>
            <a:r>
              <a:rPr lang="fr-CA"/>
              <a:t>They raise their hand above their head again, close their eyes, and attempt to make a dot closer to the </a:t>
            </a:r>
            <a:r>
              <a:rPr i="1" lang="fr-CA"/>
              <a:t>X </a:t>
            </a:r>
            <a:r>
              <a:rPr lang="fr-CA"/>
              <a:t>again. </a:t>
            </a:r>
            <a:endParaRPr/>
          </a:p>
          <a:p>
            <a:pPr indent="-228600" lvl="0" marL="228600" rtl="0" algn="l">
              <a:lnSpc>
                <a:spcPct val="90000"/>
              </a:lnSpc>
              <a:spcBef>
                <a:spcPts val="1000"/>
              </a:spcBef>
              <a:spcAft>
                <a:spcPts val="0"/>
              </a:spcAft>
              <a:buClr>
                <a:schemeClr val="dk1"/>
              </a:buClr>
              <a:buSzPct val="100000"/>
              <a:buChar char="•"/>
            </a:pPr>
            <a:r>
              <a:rPr lang="fr-CA"/>
              <a:t>The researcher identifies each attempt (first, second etc.) </a:t>
            </a:r>
            <a:endParaRPr/>
          </a:p>
          <a:p>
            <a:pPr indent="-228600" lvl="0" marL="228600" rtl="0" algn="l">
              <a:lnSpc>
                <a:spcPct val="90000"/>
              </a:lnSpc>
              <a:spcBef>
                <a:spcPts val="1000"/>
              </a:spcBef>
              <a:spcAft>
                <a:spcPts val="0"/>
              </a:spcAft>
              <a:buClr>
                <a:schemeClr val="dk1"/>
              </a:buClr>
              <a:buSzPct val="100000"/>
              <a:buChar char="•"/>
            </a:pPr>
            <a:r>
              <a:rPr lang="fr-CA"/>
              <a:t>Do this 5 times. </a:t>
            </a:r>
            <a:endParaRPr/>
          </a:p>
          <a:p>
            <a:pPr indent="-228600" lvl="0" marL="228600" rtl="0" algn="l">
              <a:lnSpc>
                <a:spcPct val="90000"/>
              </a:lnSpc>
              <a:spcBef>
                <a:spcPts val="1000"/>
              </a:spcBef>
              <a:spcAft>
                <a:spcPts val="0"/>
              </a:spcAft>
              <a:buClr>
                <a:schemeClr val="dk1"/>
              </a:buClr>
              <a:buSzPct val="100000"/>
              <a:buChar char="•"/>
            </a:pPr>
            <a:r>
              <a:rPr lang="fr-CA"/>
              <a:t>Finally, participants open their eyes and check their success. </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256" name="Google Shape;256;p24"/>
          <p:cNvSpPr/>
          <p:nvPr/>
        </p:nvSpPr>
        <p:spPr>
          <a:xfrm>
            <a:off x="0" y="0"/>
            <a:ext cx="12192000" cy="6858000"/>
          </a:xfrm>
          <a:prstGeom prst="rect">
            <a:avLst/>
          </a:prstGeom>
          <a:noFill/>
          <a:ln cap="flat" cmpd="sng" w="114300">
            <a:solidFill>
              <a:srgbClr val="00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Proprioception </a:t>
            </a:r>
            <a:endParaRPr/>
          </a:p>
        </p:txBody>
      </p:sp>
      <p:sp>
        <p:nvSpPr>
          <p:cNvPr id="262" name="Google Shape;262;p25"/>
          <p:cNvSpPr txBox="1"/>
          <p:nvPr>
            <p:ph idx="1" type="body"/>
          </p:nvPr>
        </p:nvSpPr>
        <p:spPr>
          <a:xfrm>
            <a:off x="622540" y="2141537"/>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fr-CA"/>
              <a:t>Dr. Patricia Cowings (1948- present), pictured above, is a psychophysiologist who trained as an astronaut at NASA, and was an alternate to go into space in 1979. Interested in human potential, she researched and developed individually tailored protocols to prevent motion sickness in astronauts. Her Autogenic Feedback Training Exercise has been used widely. Dr. Cowings is the Principal investigator of Psychophysiological Research Laboratories at NASA Ames Research Centre</a:t>
            </a:r>
            <a:endParaRPr/>
          </a:p>
        </p:txBody>
      </p:sp>
      <p:pic>
        <p:nvPicPr>
          <p:cNvPr id="263" name="Google Shape;263;p25"/>
          <p:cNvPicPr preferRelativeResize="0"/>
          <p:nvPr/>
        </p:nvPicPr>
        <p:blipFill rotWithShape="1">
          <a:blip r:embed="rId3">
            <a:alphaModFix/>
          </a:blip>
          <a:srcRect b="0" l="0" r="0" t="0"/>
          <a:stretch/>
        </p:blipFill>
        <p:spPr>
          <a:xfrm>
            <a:off x="10104587" y="148985"/>
            <a:ext cx="1885950" cy="2419350"/>
          </a:xfrm>
          <a:prstGeom prst="rect">
            <a:avLst/>
          </a:prstGeom>
          <a:noFill/>
          <a:ln>
            <a:noFill/>
          </a:ln>
        </p:spPr>
      </p:pic>
      <p:sp>
        <p:nvSpPr>
          <p:cNvPr id="264" name="Google Shape;264;p25"/>
          <p:cNvSpPr/>
          <p:nvPr/>
        </p:nvSpPr>
        <p:spPr>
          <a:xfrm>
            <a:off x="0" y="0"/>
            <a:ext cx="12192000" cy="6858000"/>
          </a:xfrm>
          <a:prstGeom prst="rect">
            <a:avLst/>
          </a:prstGeom>
          <a:noFill/>
          <a:ln cap="flat" cmpd="sng" w="114300">
            <a:solidFill>
              <a:srgbClr val="00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Arial"/>
              <a:buNone/>
            </a:pPr>
            <a:r>
              <a:rPr lang="fr-CA">
                <a:latin typeface="Arial"/>
                <a:ea typeface="Arial"/>
                <a:cs typeface="Arial"/>
                <a:sym typeface="Arial"/>
              </a:rPr>
              <a:t>Hearing</a:t>
            </a:r>
            <a:endParaRPr>
              <a:latin typeface="Arial"/>
              <a:ea typeface="Arial"/>
              <a:cs typeface="Arial"/>
              <a:sym typeface="Arial"/>
            </a:endParaRPr>
          </a:p>
        </p:txBody>
      </p:sp>
      <p:sp>
        <p:nvSpPr>
          <p:cNvPr id="270" name="Google Shape;270;p26"/>
          <p:cNvSpPr/>
          <p:nvPr/>
        </p:nvSpPr>
        <p:spPr>
          <a:xfrm>
            <a:off x="0" y="0"/>
            <a:ext cx="12192000" cy="6858000"/>
          </a:xfrm>
          <a:prstGeom prst="rect">
            <a:avLst/>
          </a:prstGeom>
          <a:noFill/>
          <a:ln cap="flat" cmpd="sng" w="1143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pic>
        <p:nvPicPr>
          <p:cNvPr id="271" name="Google Shape;271;p26"/>
          <p:cNvPicPr preferRelativeResize="0"/>
          <p:nvPr>
            <p:ph idx="1" type="body"/>
          </p:nvPr>
        </p:nvPicPr>
        <p:blipFill rotWithShape="1">
          <a:blip r:embed="rId3">
            <a:alphaModFix/>
          </a:blip>
          <a:srcRect b="0" l="0" r="0" t="0"/>
          <a:stretch/>
        </p:blipFill>
        <p:spPr>
          <a:xfrm>
            <a:off x="3657600" y="1581161"/>
            <a:ext cx="4669790" cy="4825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Hearing – Can you hear me now </a:t>
            </a:r>
            <a:endParaRPr/>
          </a:p>
        </p:txBody>
      </p:sp>
      <p:sp>
        <p:nvSpPr>
          <p:cNvPr id="277" name="Google Shape;277;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fr-CA"/>
              <a:t>Make a 3 </a:t>
            </a:r>
            <a:r>
              <a:rPr i="1" lang="fr-CA"/>
              <a:t>X</a:t>
            </a:r>
            <a:r>
              <a:rPr lang="fr-CA"/>
              <a:t>s (or 4 if possible) on the floor with tape at roughly 1m to 1.5 apart. Identify one </a:t>
            </a:r>
            <a:r>
              <a:rPr i="1" lang="fr-CA"/>
              <a:t>X</a:t>
            </a:r>
            <a:r>
              <a:rPr lang="fr-CA"/>
              <a:t> as the standing point of the participants. </a:t>
            </a:r>
            <a:endParaRPr/>
          </a:p>
          <a:p>
            <a:pPr indent="-228600" lvl="0" marL="228600" rtl="0" algn="l">
              <a:lnSpc>
                <a:spcPct val="90000"/>
              </a:lnSpc>
              <a:spcBef>
                <a:spcPts val="1000"/>
              </a:spcBef>
              <a:spcAft>
                <a:spcPts val="0"/>
              </a:spcAft>
              <a:buClr>
                <a:schemeClr val="dk1"/>
              </a:buClr>
              <a:buSzPct val="100000"/>
              <a:buChar char="•"/>
            </a:pPr>
            <a:r>
              <a:rPr lang="fr-CA"/>
              <a:t>Place a blindfolded participant the standing </a:t>
            </a:r>
            <a:r>
              <a:rPr i="1" lang="fr-CA"/>
              <a:t>X</a:t>
            </a:r>
            <a:r>
              <a:rPr lang="fr-CA"/>
              <a:t>. and ask them to block one ear firmly with their finger</a:t>
            </a:r>
            <a:endParaRPr/>
          </a:p>
          <a:p>
            <a:pPr indent="-228600" lvl="0" marL="228600" rtl="0" algn="l">
              <a:lnSpc>
                <a:spcPct val="90000"/>
              </a:lnSpc>
              <a:spcBef>
                <a:spcPts val="1000"/>
              </a:spcBef>
              <a:spcAft>
                <a:spcPts val="0"/>
              </a:spcAft>
              <a:buClr>
                <a:schemeClr val="dk1"/>
              </a:buClr>
              <a:buSzPct val="100000"/>
              <a:buChar char="•"/>
            </a:pPr>
            <a:r>
              <a:rPr lang="fr-CA"/>
              <a:t>The researcher stand on one of the points away from the X. </a:t>
            </a:r>
            <a:endParaRPr/>
          </a:p>
          <a:p>
            <a:pPr indent="-228600" lvl="0" marL="228600" rtl="0" algn="l">
              <a:lnSpc>
                <a:spcPct val="90000"/>
              </a:lnSpc>
              <a:spcBef>
                <a:spcPts val="1000"/>
              </a:spcBef>
              <a:spcAft>
                <a:spcPts val="0"/>
              </a:spcAft>
              <a:buClr>
                <a:schemeClr val="dk1"/>
              </a:buClr>
              <a:buSzPct val="100000"/>
              <a:buChar char="•"/>
            </a:pPr>
            <a:r>
              <a:rPr lang="fr-CA"/>
              <a:t>The researcher says the subject's name. </a:t>
            </a:r>
            <a:endParaRPr/>
          </a:p>
          <a:p>
            <a:pPr indent="-228600" lvl="0" marL="228600" rtl="0" algn="l">
              <a:lnSpc>
                <a:spcPct val="90000"/>
              </a:lnSpc>
              <a:spcBef>
                <a:spcPts val="1000"/>
              </a:spcBef>
              <a:spcAft>
                <a:spcPts val="0"/>
              </a:spcAft>
              <a:buClr>
                <a:schemeClr val="dk1"/>
              </a:buClr>
              <a:buSzPct val="100000"/>
              <a:buChar char="•"/>
            </a:pPr>
            <a:r>
              <a:rPr lang="fr-CA"/>
              <a:t>The subject must now determine which </a:t>
            </a:r>
            <a:r>
              <a:rPr i="1" lang="fr-CA"/>
              <a:t>X</a:t>
            </a:r>
            <a:r>
              <a:rPr lang="fr-CA"/>
              <a:t> the researcher was standing on. </a:t>
            </a:r>
            <a:endParaRPr/>
          </a:p>
          <a:p>
            <a:pPr indent="-228600" lvl="0" marL="228600" rtl="0" algn="l">
              <a:lnSpc>
                <a:spcPct val="90000"/>
              </a:lnSpc>
              <a:spcBef>
                <a:spcPts val="1000"/>
              </a:spcBef>
              <a:spcAft>
                <a:spcPts val="0"/>
              </a:spcAft>
              <a:buClr>
                <a:schemeClr val="dk1"/>
              </a:buClr>
              <a:buSzPct val="100000"/>
              <a:buChar char="•"/>
            </a:pPr>
            <a:r>
              <a:rPr lang="fr-CA"/>
              <a:t>Repeat until all </a:t>
            </a:r>
            <a:r>
              <a:rPr i="1" lang="fr-CA"/>
              <a:t>X</a:t>
            </a:r>
            <a:r>
              <a:rPr lang="fr-CA"/>
              <a:t>s have been explored. </a:t>
            </a:r>
            <a:endParaRPr/>
          </a:p>
          <a:p>
            <a:pPr indent="-228600" lvl="0" marL="228600" rtl="0" algn="l">
              <a:lnSpc>
                <a:spcPct val="90000"/>
              </a:lnSpc>
              <a:spcBef>
                <a:spcPts val="1000"/>
              </a:spcBef>
              <a:spcAft>
                <a:spcPts val="0"/>
              </a:spcAft>
              <a:buClr>
                <a:schemeClr val="dk1"/>
              </a:buClr>
              <a:buSzPct val="100000"/>
              <a:buChar char="•"/>
            </a:pPr>
            <a:r>
              <a:rPr lang="fr-CA"/>
              <a:t>The researcher notes the responses of each participant in the appropriate response sheet section. </a:t>
            </a:r>
            <a:endParaRPr/>
          </a:p>
          <a:p>
            <a:pPr indent="-228600" lvl="0" marL="228600" rtl="0" algn="l">
              <a:lnSpc>
                <a:spcPct val="90000"/>
              </a:lnSpc>
              <a:spcBef>
                <a:spcPts val="1000"/>
              </a:spcBef>
              <a:spcAft>
                <a:spcPts val="0"/>
              </a:spcAft>
              <a:buClr>
                <a:schemeClr val="dk1"/>
              </a:buClr>
              <a:buSzPct val="100000"/>
              <a:buChar char="•"/>
            </a:pPr>
            <a:r>
              <a:rPr lang="fr-CA"/>
              <a:t>Redo the experiment with participants using both ears. </a:t>
            </a:r>
            <a:endParaRPr/>
          </a:p>
          <a:p>
            <a:pPr indent="-228600" lvl="0" marL="228600" rtl="0" algn="l">
              <a:lnSpc>
                <a:spcPct val="90000"/>
              </a:lnSpc>
              <a:spcBef>
                <a:spcPts val="1000"/>
              </a:spcBef>
              <a:spcAft>
                <a:spcPts val="0"/>
              </a:spcAft>
              <a:buClr>
                <a:schemeClr val="dk1"/>
              </a:buClr>
              <a:buSzPct val="100000"/>
              <a:buChar char="•"/>
            </a:pPr>
            <a:r>
              <a:rPr lang="fr-CA"/>
              <a:t>The researcher notes the responses of the participants in the appropriate response sheet section. </a:t>
            </a:r>
            <a:endParaRPr/>
          </a:p>
          <a:p>
            <a:pPr indent="-90804" lvl="0" marL="228600" rtl="0" algn="l">
              <a:lnSpc>
                <a:spcPct val="90000"/>
              </a:lnSpc>
              <a:spcBef>
                <a:spcPts val="1000"/>
              </a:spcBef>
              <a:spcAft>
                <a:spcPts val="0"/>
              </a:spcAft>
              <a:buClr>
                <a:schemeClr val="dk1"/>
              </a:buClr>
              <a:buSzPct val="100000"/>
              <a:buNone/>
            </a:pPr>
            <a:r>
              <a:t/>
            </a:r>
            <a:endParaRPr/>
          </a:p>
        </p:txBody>
      </p:sp>
      <p:sp>
        <p:nvSpPr>
          <p:cNvPr id="278" name="Google Shape;278;p27"/>
          <p:cNvSpPr/>
          <p:nvPr/>
        </p:nvSpPr>
        <p:spPr>
          <a:xfrm>
            <a:off x="0" y="0"/>
            <a:ext cx="12192000" cy="6858000"/>
          </a:xfrm>
          <a:prstGeom prst="rect">
            <a:avLst/>
          </a:prstGeom>
          <a:noFill/>
          <a:ln cap="flat" cmpd="sng" w="1143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Hearing – extra experiment</a:t>
            </a:r>
            <a:endParaRPr/>
          </a:p>
        </p:txBody>
      </p:sp>
      <p:sp>
        <p:nvSpPr>
          <p:cNvPr id="284" name="Google Shape;284;p2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Re-do the experiment while the researcher says another name, not the name of the participant. </a:t>
            </a:r>
            <a:endParaRPr/>
          </a:p>
        </p:txBody>
      </p:sp>
      <p:sp>
        <p:nvSpPr>
          <p:cNvPr id="285" name="Google Shape;285;p28"/>
          <p:cNvSpPr/>
          <p:nvPr/>
        </p:nvSpPr>
        <p:spPr>
          <a:xfrm>
            <a:off x="0" y="0"/>
            <a:ext cx="12192000" cy="6858000"/>
          </a:xfrm>
          <a:prstGeom prst="rect">
            <a:avLst/>
          </a:prstGeom>
          <a:noFill/>
          <a:ln cap="flat" cmpd="sng" w="1143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29"/>
          <p:cNvSpPr txBox="1"/>
          <p:nvPr>
            <p:ph type="title"/>
          </p:nvPr>
        </p:nvSpPr>
        <p:spPr>
          <a:xfrm>
            <a:off x="902857" y="-4757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Hearing – papa can you hear me? </a:t>
            </a:r>
            <a:endParaRPr b="1"/>
          </a:p>
        </p:txBody>
      </p:sp>
      <p:sp>
        <p:nvSpPr>
          <p:cNvPr id="291" name="Google Shape;291;p29"/>
          <p:cNvSpPr txBox="1"/>
          <p:nvPr>
            <p:ph idx="1" type="body"/>
          </p:nvPr>
        </p:nvSpPr>
        <p:spPr>
          <a:xfrm>
            <a:off x="1217379" y="6136634"/>
            <a:ext cx="10515600" cy="540212"/>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fr-CA" sz="1600" u="sng">
                <a:solidFill>
                  <a:schemeClr val="hlink"/>
                </a:solidFill>
                <a:hlinkClick r:id="rId3"/>
              </a:rPr>
              <a:t>https://www.innovation.ca/projects-results/research-stories/how-using-sound-treat-disease-music-one-researchers-ears</a:t>
            </a:r>
            <a:endParaRPr sz="1600"/>
          </a:p>
          <a:p>
            <a:pPr indent="-127000" lvl="0" marL="228600" rtl="0" algn="l">
              <a:lnSpc>
                <a:spcPct val="90000"/>
              </a:lnSpc>
              <a:spcBef>
                <a:spcPts val="1000"/>
              </a:spcBef>
              <a:spcAft>
                <a:spcPts val="0"/>
              </a:spcAft>
              <a:buClr>
                <a:schemeClr val="dk1"/>
              </a:buClr>
              <a:buSzPts val="1600"/>
              <a:buNone/>
            </a:pPr>
            <a:r>
              <a:t/>
            </a:r>
            <a:endParaRPr sz="1600"/>
          </a:p>
        </p:txBody>
      </p:sp>
      <p:sp>
        <p:nvSpPr>
          <p:cNvPr id="292" name="Google Shape;292;p29"/>
          <p:cNvSpPr/>
          <p:nvPr/>
        </p:nvSpPr>
        <p:spPr>
          <a:xfrm>
            <a:off x="0" y="0"/>
            <a:ext cx="12192000" cy="6858000"/>
          </a:xfrm>
          <a:prstGeom prst="rect">
            <a:avLst/>
          </a:prstGeom>
          <a:noFill/>
          <a:ln cap="flat" cmpd="sng" w="1143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3399"/>
              </a:solidFill>
              <a:latin typeface="Calibri"/>
              <a:ea typeface="Calibri"/>
              <a:cs typeface="Calibri"/>
              <a:sym typeface="Calibri"/>
            </a:endParaRPr>
          </a:p>
        </p:txBody>
      </p:sp>
      <p:pic>
        <p:nvPicPr>
          <p:cNvPr id="293" name="Google Shape;293;p29"/>
          <p:cNvPicPr preferRelativeResize="0"/>
          <p:nvPr/>
        </p:nvPicPr>
        <p:blipFill rotWithShape="1">
          <a:blip r:embed="rId4">
            <a:alphaModFix/>
          </a:blip>
          <a:srcRect b="0" l="0" r="0" t="0"/>
          <a:stretch/>
        </p:blipFill>
        <p:spPr>
          <a:xfrm>
            <a:off x="338803" y="1690688"/>
            <a:ext cx="6834157" cy="2907596"/>
          </a:xfrm>
          <a:prstGeom prst="rect">
            <a:avLst/>
          </a:prstGeom>
          <a:noFill/>
          <a:ln>
            <a:noFill/>
          </a:ln>
        </p:spPr>
      </p:pic>
      <p:pic>
        <p:nvPicPr>
          <p:cNvPr id="294" name="Google Shape;294;p29"/>
          <p:cNvPicPr preferRelativeResize="0"/>
          <p:nvPr/>
        </p:nvPicPr>
        <p:blipFill rotWithShape="1">
          <a:blip r:embed="rId5">
            <a:alphaModFix/>
          </a:blip>
          <a:srcRect b="0" l="0" r="0" t="0"/>
          <a:stretch/>
        </p:blipFill>
        <p:spPr>
          <a:xfrm>
            <a:off x="7672357" y="1460550"/>
            <a:ext cx="3746100" cy="281379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fr-CA"/>
              <a:t> </a:t>
            </a:r>
            <a:r>
              <a:rPr b="1" lang="fr-CA">
                <a:solidFill>
                  <a:srgbClr val="0070C0"/>
                </a:solidFill>
              </a:rPr>
              <a:t>Class 1 Objectives</a:t>
            </a:r>
            <a:endParaRPr/>
          </a:p>
        </p:txBody>
      </p:sp>
      <p:sp>
        <p:nvSpPr>
          <p:cNvPr id="99" name="Google Shape;9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70C0"/>
              </a:buClr>
              <a:buSzPts val="3200"/>
              <a:buChar char="•"/>
            </a:pPr>
            <a:r>
              <a:rPr lang="fr-CA" sz="3200">
                <a:solidFill>
                  <a:srgbClr val="0070C0"/>
                </a:solidFill>
              </a:rPr>
              <a:t>Each team will be responsible for one sense</a:t>
            </a:r>
            <a:endParaRPr/>
          </a:p>
          <a:p>
            <a:pPr indent="-228600" lvl="0" marL="228600" rtl="0" algn="l">
              <a:lnSpc>
                <a:spcPct val="90000"/>
              </a:lnSpc>
              <a:spcBef>
                <a:spcPts val="1000"/>
              </a:spcBef>
              <a:spcAft>
                <a:spcPts val="0"/>
              </a:spcAft>
              <a:buClr>
                <a:srgbClr val="0070C0"/>
              </a:buClr>
              <a:buSzPts val="3200"/>
              <a:buChar char="•"/>
            </a:pPr>
            <a:r>
              <a:rPr lang="fr-CA" sz="3200">
                <a:solidFill>
                  <a:srgbClr val="0070C0"/>
                </a:solidFill>
              </a:rPr>
              <a:t>As a team: </a:t>
            </a:r>
            <a:endParaRPr/>
          </a:p>
          <a:p>
            <a:pPr indent="-228600" lvl="1" marL="685800" rtl="0" algn="l">
              <a:lnSpc>
                <a:spcPct val="90000"/>
              </a:lnSpc>
              <a:spcBef>
                <a:spcPts val="500"/>
              </a:spcBef>
              <a:spcAft>
                <a:spcPts val="0"/>
              </a:spcAft>
              <a:buClr>
                <a:srgbClr val="0070C0"/>
              </a:buClr>
              <a:buSzPts val="3200"/>
              <a:buChar char="•"/>
            </a:pPr>
            <a:r>
              <a:rPr lang="fr-CA" sz="3200">
                <a:solidFill>
                  <a:srgbClr val="0070C0"/>
                </a:solidFill>
              </a:rPr>
              <a:t>Conduct the sensation &amp; perception experiments(s) assigned to you </a:t>
            </a:r>
            <a:endParaRPr/>
          </a:p>
          <a:p>
            <a:pPr indent="-228600" lvl="1" marL="685800" rtl="0" algn="l">
              <a:lnSpc>
                <a:spcPct val="90000"/>
              </a:lnSpc>
              <a:spcBef>
                <a:spcPts val="500"/>
              </a:spcBef>
              <a:spcAft>
                <a:spcPts val="0"/>
              </a:spcAft>
              <a:buClr>
                <a:srgbClr val="0070C0"/>
              </a:buClr>
              <a:buSzPts val="3200"/>
              <a:buChar char="•"/>
            </a:pPr>
            <a:r>
              <a:rPr lang="fr-CA" sz="3200">
                <a:solidFill>
                  <a:srgbClr val="0070C0"/>
                </a:solidFill>
              </a:rPr>
              <a:t>Collect and record your data </a:t>
            </a:r>
            <a:endParaRPr/>
          </a:p>
          <a:p>
            <a:pPr indent="-228600" lvl="1" marL="685800" rtl="0" algn="l">
              <a:lnSpc>
                <a:spcPct val="90000"/>
              </a:lnSpc>
              <a:spcBef>
                <a:spcPts val="500"/>
              </a:spcBef>
              <a:spcAft>
                <a:spcPts val="0"/>
              </a:spcAft>
              <a:buClr>
                <a:srgbClr val="0070C0"/>
              </a:buClr>
              <a:buSzPts val="3200"/>
              <a:buChar char="•"/>
            </a:pPr>
            <a:r>
              <a:rPr lang="fr-CA" sz="3200">
                <a:solidFill>
                  <a:srgbClr val="0070C0"/>
                </a:solidFill>
              </a:rPr>
              <a:t>Complete the report sheet (One per team, to be handed at the end class) </a:t>
            </a:r>
            <a:endParaRPr/>
          </a:p>
          <a:p>
            <a:pPr indent="-228600" lvl="1" marL="685800" rtl="0" algn="l">
              <a:lnSpc>
                <a:spcPct val="90000"/>
              </a:lnSpc>
              <a:spcBef>
                <a:spcPts val="500"/>
              </a:spcBef>
              <a:spcAft>
                <a:spcPts val="0"/>
              </a:spcAft>
              <a:buClr>
                <a:srgbClr val="0070C0"/>
              </a:buClr>
              <a:buSzPts val="3200"/>
              <a:buChar char="•"/>
            </a:pPr>
            <a:r>
              <a:rPr lang="fr-CA" sz="3200">
                <a:solidFill>
                  <a:srgbClr val="0070C0"/>
                </a:solidFill>
              </a:rPr>
              <a:t>If we have time, each team will present their experiment and findings, if not, we will do so next class</a:t>
            </a:r>
            <a:endParaRPr/>
          </a:p>
        </p:txBody>
      </p:sp>
      <p:sp>
        <p:nvSpPr>
          <p:cNvPr id="100" name="Google Shape;100;p3"/>
          <p:cNvSpPr/>
          <p:nvPr/>
        </p:nvSpPr>
        <p:spPr>
          <a:xfrm>
            <a:off x="0" y="0"/>
            <a:ext cx="12192000" cy="6858000"/>
          </a:xfrm>
          <a:prstGeom prst="rect">
            <a:avLst/>
          </a:prstGeom>
          <a:noFill/>
          <a:ln cap="flat" cmpd="sng" w="1143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4"/>
          <p:cNvSpPr txBox="1"/>
          <p:nvPr>
            <p:ph type="title"/>
          </p:nvPr>
        </p:nvSpPr>
        <p:spPr>
          <a:xfrm>
            <a:off x="30480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55A11"/>
              </a:buClr>
              <a:buSzPts val="4400"/>
              <a:buFont typeface="Calibri"/>
              <a:buNone/>
            </a:pPr>
            <a:r>
              <a:rPr b="1" lang="fr-CA">
                <a:solidFill>
                  <a:srgbClr val="C55A11"/>
                </a:solidFill>
              </a:rPr>
              <a:t>Class 2 Objectives</a:t>
            </a:r>
            <a:endParaRPr>
              <a:solidFill>
                <a:srgbClr val="C55A11"/>
              </a:solidFill>
            </a:endParaRPr>
          </a:p>
        </p:txBody>
      </p:sp>
      <p:sp>
        <p:nvSpPr>
          <p:cNvPr id="106" name="Google Shape;106;p4"/>
          <p:cNvSpPr txBox="1"/>
          <p:nvPr>
            <p:ph idx="1" type="body"/>
          </p:nvPr>
        </p:nvSpPr>
        <p:spPr>
          <a:xfrm>
            <a:off x="233680" y="1574800"/>
            <a:ext cx="11958320" cy="491807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C55A11"/>
              </a:buClr>
              <a:buSzPts val="3000"/>
              <a:buChar char="•"/>
            </a:pPr>
            <a:r>
              <a:rPr lang="fr-CA" sz="3000">
                <a:solidFill>
                  <a:srgbClr val="C55A11"/>
                </a:solidFill>
              </a:rPr>
              <a:t>Team: </a:t>
            </a:r>
            <a:endParaRPr/>
          </a:p>
          <a:p>
            <a:pPr indent="-228600" lvl="1" marL="685800" rtl="0" algn="l">
              <a:lnSpc>
                <a:spcPct val="90000"/>
              </a:lnSpc>
              <a:spcBef>
                <a:spcPts val="500"/>
              </a:spcBef>
              <a:spcAft>
                <a:spcPts val="0"/>
              </a:spcAft>
              <a:buClr>
                <a:srgbClr val="C55A11"/>
              </a:buClr>
              <a:buSzPts val="3000"/>
              <a:buChar char="•"/>
            </a:pPr>
            <a:r>
              <a:rPr lang="fr-CA" sz="3000">
                <a:solidFill>
                  <a:srgbClr val="C55A11"/>
                </a:solidFill>
              </a:rPr>
              <a:t>Create an experiment (Hypothesis to ‘hypothetical’ results) relating to the sense that you were assigned. You cannot copy the same experiment that was conducted in class. </a:t>
            </a:r>
            <a:endParaRPr/>
          </a:p>
          <a:p>
            <a:pPr indent="-228600" lvl="1" marL="685800" rtl="0" algn="l">
              <a:lnSpc>
                <a:spcPct val="90000"/>
              </a:lnSpc>
              <a:spcBef>
                <a:spcPts val="500"/>
              </a:spcBef>
              <a:spcAft>
                <a:spcPts val="0"/>
              </a:spcAft>
              <a:buClr>
                <a:srgbClr val="C55A11"/>
              </a:buClr>
              <a:buSzPts val="3000"/>
              <a:buChar char="•"/>
            </a:pPr>
            <a:r>
              <a:rPr lang="fr-CA" sz="3000">
                <a:solidFill>
                  <a:srgbClr val="C55A11"/>
                </a:solidFill>
              </a:rPr>
              <a:t>Which brain area(s) is/are involved in this experiment?</a:t>
            </a:r>
            <a:endParaRPr/>
          </a:p>
          <a:p>
            <a:pPr indent="-228600" lvl="1" marL="685800" rtl="0" algn="l">
              <a:lnSpc>
                <a:spcPct val="90000"/>
              </a:lnSpc>
              <a:spcBef>
                <a:spcPts val="500"/>
              </a:spcBef>
              <a:spcAft>
                <a:spcPts val="0"/>
              </a:spcAft>
              <a:buClr>
                <a:srgbClr val="C55A11"/>
              </a:buClr>
              <a:buSzPts val="3000"/>
              <a:buChar char="•"/>
            </a:pPr>
            <a:r>
              <a:rPr lang="fr-CA" sz="3000">
                <a:solidFill>
                  <a:srgbClr val="C55A11"/>
                </a:solidFill>
              </a:rPr>
              <a:t>Which imaging method would you use to investigate the brain area(s) involved in your experiment? </a:t>
            </a:r>
            <a:endParaRPr/>
          </a:p>
          <a:p>
            <a:pPr indent="-38100" lvl="0" marL="228600" rtl="0" algn="l">
              <a:lnSpc>
                <a:spcPct val="90000"/>
              </a:lnSpc>
              <a:spcBef>
                <a:spcPts val="1000"/>
              </a:spcBef>
              <a:spcAft>
                <a:spcPts val="0"/>
              </a:spcAft>
              <a:buClr>
                <a:schemeClr val="dk1"/>
              </a:buClr>
              <a:buSzPts val="3000"/>
              <a:buNone/>
            </a:pPr>
            <a:r>
              <a:t/>
            </a:r>
            <a:endParaRPr sz="3000">
              <a:solidFill>
                <a:srgbClr val="C55A11"/>
              </a:solidFill>
            </a:endParaRPr>
          </a:p>
          <a:p>
            <a:pPr indent="-228600" lvl="0" marL="228600" rtl="0" algn="l">
              <a:lnSpc>
                <a:spcPct val="90000"/>
              </a:lnSpc>
              <a:spcBef>
                <a:spcPts val="1000"/>
              </a:spcBef>
              <a:spcAft>
                <a:spcPts val="0"/>
              </a:spcAft>
              <a:buClr>
                <a:srgbClr val="C55A11"/>
              </a:buClr>
              <a:buSzPts val="3000"/>
              <a:buChar char="•"/>
            </a:pPr>
            <a:r>
              <a:rPr lang="fr-CA" sz="3000">
                <a:solidFill>
                  <a:srgbClr val="C55A11"/>
                </a:solidFill>
              </a:rPr>
              <a:t>Individually:</a:t>
            </a:r>
            <a:endParaRPr/>
          </a:p>
          <a:p>
            <a:pPr indent="-228600" lvl="1" marL="685800" rtl="0" algn="l">
              <a:lnSpc>
                <a:spcPct val="90000"/>
              </a:lnSpc>
              <a:spcBef>
                <a:spcPts val="500"/>
              </a:spcBef>
              <a:spcAft>
                <a:spcPts val="0"/>
              </a:spcAft>
              <a:buClr>
                <a:srgbClr val="C55A11"/>
              </a:buClr>
              <a:buSzPts val="3000"/>
              <a:buChar char="•"/>
            </a:pPr>
            <a:r>
              <a:rPr lang="fr-CA" sz="3000">
                <a:solidFill>
                  <a:srgbClr val="C55A11"/>
                </a:solidFill>
              </a:rPr>
              <a:t>Post-lab reflection</a:t>
            </a:r>
            <a:endParaRPr sz="3000">
              <a:solidFill>
                <a:srgbClr val="C55A11"/>
              </a:solidFill>
            </a:endParaRPr>
          </a:p>
          <a:p>
            <a:pPr indent="-50800" lvl="0" marL="228600" rtl="0" algn="l">
              <a:lnSpc>
                <a:spcPct val="90000"/>
              </a:lnSpc>
              <a:spcBef>
                <a:spcPts val="1000"/>
              </a:spcBef>
              <a:spcAft>
                <a:spcPts val="0"/>
              </a:spcAft>
              <a:buClr>
                <a:schemeClr val="dk1"/>
              </a:buClr>
              <a:buSzPts val="2800"/>
              <a:buNone/>
            </a:pPr>
            <a:r>
              <a:t/>
            </a:r>
            <a:endParaRPr/>
          </a:p>
        </p:txBody>
      </p:sp>
      <p:sp>
        <p:nvSpPr>
          <p:cNvPr id="107" name="Google Shape;107;p4"/>
          <p:cNvSpPr/>
          <p:nvPr/>
        </p:nvSpPr>
        <p:spPr>
          <a:xfrm>
            <a:off x="0" y="0"/>
            <a:ext cx="12192000" cy="6858000"/>
          </a:xfrm>
          <a:prstGeom prst="rect">
            <a:avLst/>
          </a:prstGeom>
          <a:noFill/>
          <a:ln cap="flat" cmpd="sng" w="1143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5"/>
          <p:cNvSpPr txBox="1"/>
          <p:nvPr>
            <p:ph type="title"/>
          </p:nvPr>
        </p:nvSpPr>
        <p:spPr>
          <a:xfrm>
            <a:off x="116840" y="-11239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fr-CA"/>
              <a:t>Vision – look over there!</a:t>
            </a:r>
            <a:endParaRPr/>
          </a:p>
        </p:txBody>
      </p:sp>
      <p:pic>
        <p:nvPicPr>
          <p:cNvPr descr="Une image contenant capture d’écran, cercle&#10;&#10;Description générée automatiquement" id="113" name="Google Shape;113;p5"/>
          <p:cNvPicPr preferRelativeResize="0"/>
          <p:nvPr>
            <p:ph idx="1" type="body"/>
          </p:nvPr>
        </p:nvPicPr>
        <p:blipFill rotWithShape="1">
          <a:blip r:embed="rId3">
            <a:alphaModFix/>
          </a:blip>
          <a:srcRect b="0" l="0" r="0" t="0"/>
          <a:stretch/>
        </p:blipFill>
        <p:spPr>
          <a:xfrm>
            <a:off x="2444250" y="1690688"/>
            <a:ext cx="6733457" cy="4351338"/>
          </a:xfrm>
          <a:prstGeom prst="rect">
            <a:avLst/>
          </a:prstGeom>
          <a:noFill/>
          <a:ln>
            <a:noFill/>
          </a:ln>
        </p:spPr>
      </p:pic>
      <p:sp>
        <p:nvSpPr>
          <p:cNvPr id="114" name="Google Shape;114;p5"/>
          <p:cNvSpPr/>
          <p:nvPr/>
        </p:nvSpPr>
        <p:spPr>
          <a:xfrm>
            <a:off x="0" y="0"/>
            <a:ext cx="12192000" cy="6858000"/>
          </a:xfrm>
          <a:prstGeom prst="rect">
            <a:avLst/>
          </a:prstGeom>
          <a:noFill/>
          <a:ln cap="flat" cmpd="sng" w="1143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Une image contenant Visage humain, habits, personne, Discours&#10;&#10;Description générée automatiquement" id="115" name="Google Shape;115;p5"/>
          <p:cNvPicPr preferRelativeResize="0"/>
          <p:nvPr/>
        </p:nvPicPr>
        <p:blipFill rotWithShape="1">
          <a:blip r:embed="rId4">
            <a:alphaModFix/>
          </a:blip>
          <a:srcRect b="0" l="0" r="0" t="0"/>
          <a:stretch/>
        </p:blipFill>
        <p:spPr>
          <a:xfrm>
            <a:off x="9829622" y="5486400"/>
            <a:ext cx="2274684" cy="127951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6"/>
          <p:cNvSpPr txBox="1"/>
          <p:nvPr>
            <p:ph type="title"/>
          </p:nvPr>
        </p:nvSpPr>
        <p:spPr>
          <a:xfrm>
            <a:off x="228600" y="1825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Vision – X and 0 Activity</a:t>
            </a:r>
            <a:br>
              <a:rPr b="1" lang="fr-CA"/>
            </a:br>
            <a:r>
              <a:rPr b="1" lang="fr-CA"/>
              <a:t>Part 1 </a:t>
            </a:r>
            <a:endParaRPr/>
          </a:p>
        </p:txBody>
      </p:sp>
      <p:sp>
        <p:nvSpPr>
          <p:cNvPr id="121" name="Google Shape;121;p6"/>
          <p:cNvSpPr txBox="1"/>
          <p:nvPr>
            <p:ph idx="1" type="body"/>
          </p:nvPr>
        </p:nvSpPr>
        <p:spPr>
          <a:xfrm>
            <a:off x="386080" y="1825624"/>
            <a:ext cx="10967720" cy="4605655"/>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fr-CA"/>
              <a:t>Hold the card at eye level about an arm’s length away. Make sure</a:t>
            </a:r>
            <a:endParaRPr/>
          </a:p>
          <a:p>
            <a:pPr indent="-228600" lvl="0" marL="228600" rtl="0" algn="l">
              <a:lnSpc>
                <a:spcPct val="90000"/>
              </a:lnSpc>
              <a:spcBef>
                <a:spcPts val="1000"/>
              </a:spcBef>
              <a:spcAft>
                <a:spcPts val="0"/>
              </a:spcAft>
              <a:buClr>
                <a:schemeClr val="dk1"/>
              </a:buClr>
              <a:buSzPts val="2800"/>
              <a:buChar char="•"/>
            </a:pPr>
            <a:r>
              <a:rPr lang="fr-CA"/>
              <a:t>that the cross is on the right.</a:t>
            </a:r>
            <a:endParaRPr/>
          </a:p>
          <a:p>
            <a:pPr indent="-228600" lvl="0" marL="228600" rtl="0" algn="l">
              <a:lnSpc>
                <a:spcPct val="90000"/>
              </a:lnSpc>
              <a:spcBef>
                <a:spcPts val="1000"/>
              </a:spcBef>
              <a:spcAft>
                <a:spcPts val="0"/>
              </a:spcAft>
              <a:buClr>
                <a:schemeClr val="dk1"/>
              </a:buClr>
              <a:buSzPts val="2800"/>
              <a:buChar char="•"/>
            </a:pPr>
            <a:r>
              <a:rPr lang="fr-CA"/>
              <a:t>Close your right eye and look directly at the cross with your left eye.</a:t>
            </a:r>
            <a:endParaRPr/>
          </a:p>
          <a:p>
            <a:pPr indent="-228600" lvl="0" marL="228600" rtl="0" algn="l">
              <a:lnSpc>
                <a:spcPct val="90000"/>
              </a:lnSpc>
              <a:spcBef>
                <a:spcPts val="1000"/>
              </a:spcBef>
              <a:spcAft>
                <a:spcPts val="0"/>
              </a:spcAft>
              <a:buClr>
                <a:schemeClr val="dk1"/>
              </a:buClr>
              <a:buSzPts val="2800"/>
              <a:buChar char="•"/>
            </a:pPr>
            <a:r>
              <a:rPr lang="fr-CA"/>
              <a:t>Notice that you can also see the dot.</a:t>
            </a:r>
            <a:endParaRPr/>
          </a:p>
          <a:p>
            <a:pPr indent="-228600" lvl="0" marL="228600" rtl="0" algn="l">
              <a:lnSpc>
                <a:spcPct val="90000"/>
              </a:lnSpc>
              <a:spcBef>
                <a:spcPts val="1000"/>
              </a:spcBef>
              <a:spcAft>
                <a:spcPts val="0"/>
              </a:spcAft>
              <a:buClr>
                <a:schemeClr val="dk1"/>
              </a:buClr>
              <a:buSzPts val="2800"/>
              <a:buChar char="•"/>
            </a:pPr>
            <a:r>
              <a:rPr lang="fr-CA"/>
              <a:t>Focus on the cross but be aware of the dot as you slowly bring the card toward your face. </a:t>
            </a:r>
            <a:endParaRPr/>
          </a:p>
          <a:p>
            <a:pPr indent="-228600" lvl="0" marL="228600" rtl="0" algn="l">
              <a:lnSpc>
                <a:spcPct val="90000"/>
              </a:lnSpc>
              <a:spcBef>
                <a:spcPts val="1000"/>
              </a:spcBef>
              <a:spcAft>
                <a:spcPts val="0"/>
              </a:spcAft>
              <a:buClr>
                <a:srgbClr val="FF0000"/>
              </a:buClr>
              <a:buSzPts val="2800"/>
              <a:buChar char="•"/>
            </a:pPr>
            <a:r>
              <a:rPr b="1" lang="fr-CA">
                <a:solidFill>
                  <a:srgbClr val="FF0000"/>
                </a:solidFill>
              </a:rPr>
              <a:t>STOP: </a:t>
            </a:r>
            <a:r>
              <a:rPr lang="fr-CA"/>
              <a:t>what happens to the dot? </a:t>
            </a:r>
            <a:endParaRPr/>
          </a:p>
          <a:p>
            <a:pPr indent="-228600" lvl="0" marL="228600" rtl="0" algn="l">
              <a:lnSpc>
                <a:spcPct val="90000"/>
              </a:lnSpc>
              <a:spcBef>
                <a:spcPts val="1000"/>
              </a:spcBef>
              <a:spcAft>
                <a:spcPts val="0"/>
              </a:spcAft>
              <a:buClr>
                <a:schemeClr val="dk1"/>
              </a:buClr>
              <a:buSzPts val="2800"/>
              <a:buChar char="•"/>
            </a:pPr>
            <a:r>
              <a:rPr lang="fr-CA"/>
              <a:t>Write this down on your report sheet (one per team)</a:t>
            </a:r>
            <a:endParaRPr/>
          </a:p>
        </p:txBody>
      </p:sp>
      <p:sp>
        <p:nvSpPr>
          <p:cNvPr id="122" name="Google Shape;122;p6"/>
          <p:cNvSpPr/>
          <p:nvPr/>
        </p:nvSpPr>
        <p:spPr>
          <a:xfrm>
            <a:off x="0" y="0"/>
            <a:ext cx="12192000" cy="6858000"/>
          </a:xfrm>
          <a:prstGeom prst="rect">
            <a:avLst/>
          </a:prstGeom>
          <a:noFill/>
          <a:ln cap="flat" cmpd="sng" w="1143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106680" y="111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Vision – X and 0 Activity</a:t>
            </a:r>
            <a:br>
              <a:rPr b="1" lang="fr-CA"/>
            </a:br>
            <a:r>
              <a:rPr b="1" lang="fr-CA"/>
              <a:t>Part 2 </a:t>
            </a:r>
            <a:endParaRPr/>
          </a:p>
        </p:txBody>
      </p:sp>
      <p:sp>
        <p:nvSpPr>
          <p:cNvPr id="128" name="Google Shape;128;p7"/>
          <p:cNvSpPr txBox="1"/>
          <p:nvPr>
            <p:ph idx="1" type="body"/>
          </p:nvPr>
        </p:nvSpPr>
        <p:spPr>
          <a:xfrm>
            <a:off x="416560" y="1899919"/>
            <a:ext cx="10937240" cy="4277043"/>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fr-CA"/>
              <a:t>The dot will disappear, and then reappear, as you bring the card toward your face. </a:t>
            </a:r>
            <a:endParaRPr/>
          </a:p>
          <a:p>
            <a:pPr indent="-228600" lvl="0" marL="228600" rtl="0" algn="l">
              <a:lnSpc>
                <a:spcPct val="90000"/>
              </a:lnSpc>
              <a:spcBef>
                <a:spcPts val="1000"/>
              </a:spcBef>
              <a:spcAft>
                <a:spcPts val="0"/>
              </a:spcAft>
              <a:buClr>
                <a:schemeClr val="dk1"/>
              </a:buClr>
              <a:buSzPts val="2800"/>
              <a:buChar char="•"/>
            </a:pPr>
            <a:r>
              <a:rPr lang="fr-CA"/>
              <a:t>Try moving the card closer and farther to pinpoint exactly where this happens.</a:t>
            </a:r>
            <a:endParaRPr/>
          </a:p>
          <a:p>
            <a:pPr indent="-228600" lvl="0" marL="228600" rtl="0" algn="l">
              <a:lnSpc>
                <a:spcPct val="90000"/>
              </a:lnSpc>
              <a:spcBef>
                <a:spcPts val="1000"/>
              </a:spcBef>
              <a:spcAft>
                <a:spcPts val="0"/>
              </a:spcAft>
              <a:buClr>
                <a:schemeClr val="dk1"/>
              </a:buClr>
              <a:buSzPts val="2800"/>
              <a:buChar char="•"/>
            </a:pPr>
            <a:r>
              <a:rPr lang="fr-CA"/>
              <a:t>Now close your left eye and look directly at the dot with your right eye. </a:t>
            </a:r>
            <a:endParaRPr/>
          </a:p>
          <a:p>
            <a:pPr indent="-228600" lvl="0" marL="228600" rtl="0" algn="l">
              <a:lnSpc>
                <a:spcPct val="90000"/>
              </a:lnSpc>
              <a:spcBef>
                <a:spcPts val="1000"/>
              </a:spcBef>
              <a:spcAft>
                <a:spcPts val="0"/>
              </a:spcAft>
              <a:buClr>
                <a:schemeClr val="dk1"/>
              </a:buClr>
              <a:buSzPts val="2800"/>
              <a:buChar char="•"/>
            </a:pPr>
            <a:r>
              <a:rPr lang="fr-CA"/>
              <a:t>This time the cross will disappear and reappear as you bring the card slowly toward your face.</a:t>
            </a:r>
            <a:endParaRPr/>
          </a:p>
          <a:p>
            <a:pPr indent="-228600" lvl="0" marL="228600" rtl="0" algn="l">
              <a:lnSpc>
                <a:spcPct val="90000"/>
              </a:lnSpc>
              <a:spcBef>
                <a:spcPts val="1000"/>
              </a:spcBef>
              <a:spcAft>
                <a:spcPts val="0"/>
              </a:spcAft>
              <a:buClr>
                <a:schemeClr val="dk1"/>
              </a:buClr>
              <a:buSzPts val="2800"/>
              <a:buChar char="•"/>
            </a:pPr>
            <a:r>
              <a:rPr lang="fr-CA"/>
              <a:t>Try the activity again, this time rotating the card so that the dot and cross are not directly across from each other. Are the results the same?</a:t>
            </a:r>
            <a:endParaRPr/>
          </a:p>
          <a:p>
            <a:pPr indent="-228600" lvl="0" marL="228600" rtl="0" algn="l">
              <a:lnSpc>
                <a:spcPct val="90000"/>
              </a:lnSpc>
              <a:spcBef>
                <a:spcPts val="1000"/>
              </a:spcBef>
              <a:spcAft>
                <a:spcPts val="0"/>
              </a:spcAft>
              <a:buClr>
                <a:schemeClr val="dk1"/>
              </a:buClr>
              <a:buSzPts val="2800"/>
              <a:buChar char="•"/>
            </a:pPr>
            <a:r>
              <a:rPr lang="fr-CA"/>
              <a:t>Write your response in your report sheet (one per team)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29" name="Google Shape;129;p7"/>
          <p:cNvSpPr/>
          <p:nvPr/>
        </p:nvSpPr>
        <p:spPr>
          <a:xfrm>
            <a:off x="0" y="0"/>
            <a:ext cx="12192000" cy="6858000"/>
          </a:xfrm>
          <a:prstGeom prst="rect">
            <a:avLst/>
          </a:prstGeom>
          <a:noFill/>
          <a:ln cap="flat" cmpd="sng" w="1143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8"/>
          <p:cNvSpPr txBox="1"/>
          <p:nvPr>
            <p:ph type="title"/>
          </p:nvPr>
        </p:nvSpPr>
        <p:spPr>
          <a:xfrm>
            <a:off x="116840"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Vision – Extra experiment </a:t>
            </a:r>
            <a:endParaRPr/>
          </a:p>
        </p:txBody>
      </p:sp>
      <p:sp>
        <p:nvSpPr>
          <p:cNvPr id="135" name="Google Shape;135;p8"/>
          <p:cNvSpPr txBox="1"/>
          <p:nvPr>
            <p:ph idx="1" type="body"/>
          </p:nvPr>
        </p:nvSpPr>
        <p:spPr>
          <a:xfrm>
            <a:off x="538480" y="1767840"/>
            <a:ext cx="10815320" cy="440912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With a partner </a:t>
            </a:r>
            <a:endParaRPr/>
          </a:p>
          <a:p>
            <a:pPr indent="-228600" lvl="0" marL="228600" rtl="0" algn="l">
              <a:lnSpc>
                <a:spcPct val="90000"/>
              </a:lnSpc>
              <a:spcBef>
                <a:spcPts val="1000"/>
              </a:spcBef>
              <a:spcAft>
                <a:spcPts val="0"/>
              </a:spcAft>
              <a:buClr>
                <a:schemeClr val="dk1"/>
              </a:buClr>
              <a:buSzPts val="2800"/>
              <a:buChar char="•"/>
            </a:pPr>
            <a:r>
              <a:rPr lang="fr-CA"/>
              <a:t>Hold your card at arm's length. </a:t>
            </a:r>
            <a:endParaRPr/>
          </a:p>
          <a:p>
            <a:pPr indent="-228600" lvl="0" marL="228600" rtl="0" algn="l">
              <a:lnSpc>
                <a:spcPct val="90000"/>
              </a:lnSpc>
              <a:spcBef>
                <a:spcPts val="1000"/>
              </a:spcBef>
              <a:spcAft>
                <a:spcPts val="0"/>
              </a:spcAft>
              <a:buClr>
                <a:schemeClr val="dk1"/>
              </a:buClr>
              <a:buSzPts val="2800"/>
              <a:buChar char="•"/>
            </a:pPr>
            <a:r>
              <a:rPr lang="fr-CA"/>
              <a:t>Have your partner measure the distance from the card to your eye.</a:t>
            </a:r>
            <a:endParaRPr/>
          </a:p>
          <a:p>
            <a:pPr indent="-228600" lvl="0" marL="228600" rtl="0" algn="l">
              <a:lnSpc>
                <a:spcPct val="90000"/>
              </a:lnSpc>
              <a:spcBef>
                <a:spcPts val="1000"/>
              </a:spcBef>
              <a:spcAft>
                <a:spcPts val="0"/>
              </a:spcAft>
              <a:buClr>
                <a:schemeClr val="dk1"/>
              </a:buClr>
              <a:buSzPts val="2800"/>
              <a:buChar char="•"/>
            </a:pPr>
            <a:r>
              <a:rPr lang="fr-CA"/>
              <a:t>Slowly move the card horizontally left and right and note where the cross disappears and reappears. </a:t>
            </a:r>
            <a:endParaRPr/>
          </a:p>
          <a:p>
            <a:pPr indent="-228600" lvl="0" marL="228600" rtl="0" algn="l">
              <a:lnSpc>
                <a:spcPct val="90000"/>
              </a:lnSpc>
              <a:spcBef>
                <a:spcPts val="1000"/>
              </a:spcBef>
              <a:spcAft>
                <a:spcPts val="0"/>
              </a:spcAft>
              <a:buClr>
                <a:schemeClr val="dk1"/>
              </a:buClr>
              <a:buSzPts val="2800"/>
              <a:buChar char="•"/>
            </a:pPr>
            <a:r>
              <a:rPr lang="fr-CA"/>
              <a:t>Have your partner measure the distance between the two places where the dot disappears and reappears.</a:t>
            </a:r>
            <a:endParaRPr/>
          </a:p>
        </p:txBody>
      </p:sp>
      <p:sp>
        <p:nvSpPr>
          <p:cNvPr id="136" name="Google Shape;136;p8"/>
          <p:cNvSpPr/>
          <p:nvPr/>
        </p:nvSpPr>
        <p:spPr>
          <a:xfrm>
            <a:off x="0" y="0"/>
            <a:ext cx="12192000" cy="6858000"/>
          </a:xfrm>
          <a:prstGeom prst="rect">
            <a:avLst/>
          </a:prstGeom>
          <a:noFill/>
          <a:ln cap="flat" cmpd="sng" w="1143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9"/>
          <p:cNvSpPr txBox="1"/>
          <p:nvPr>
            <p:ph type="title"/>
          </p:nvPr>
        </p:nvSpPr>
        <p:spPr>
          <a:xfrm>
            <a:off x="313427" y="13191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fr-CA"/>
              <a:t>Vision – She is a vision</a:t>
            </a:r>
            <a:endParaRPr/>
          </a:p>
        </p:txBody>
      </p:sp>
      <p:sp>
        <p:nvSpPr>
          <p:cNvPr id="142" name="Google Shape;142;p9"/>
          <p:cNvSpPr txBox="1"/>
          <p:nvPr>
            <p:ph idx="1" type="body"/>
          </p:nvPr>
        </p:nvSpPr>
        <p:spPr>
          <a:xfrm>
            <a:off x="104954" y="2627881"/>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fr-CA"/>
              <a:t>Source: Wikimedia Commons</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fr-CA"/>
              <a:t>Dr. Patricia Bath (1942-2019) was an ophthalmologist and laser scientist, and was the first woman chair of ophthalmology at a US university. She studied the causes of and cures for blindness, and invented a widely used method of using laser surgery to treat blindness caused by cataracts. Dr. Bath also co-founded the American Institute for the Prevention of Blindness. </a:t>
            </a:r>
            <a:endParaRPr/>
          </a:p>
        </p:txBody>
      </p:sp>
      <p:pic>
        <p:nvPicPr>
          <p:cNvPr id="143" name="Google Shape;143;p9"/>
          <p:cNvPicPr preferRelativeResize="0"/>
          <p:nvPr/>
        </p:nvPicPr>
        <p:blipFill rotWithShape="1">
          <a:blip r:embed="rId3">
            <a:alphaModFix/>
          </a:blip>
          <a:srcRect b="0" l="0" r="0" t="0"/>
          <a:stretch/>
        </p:blipFill>
        <p:spPr>
          <a:xfrm>
            <a:off x="7335507" y="131918"/>
            <a:ext cx="4543066" cy="2988507"/>
          </a:xfrm>
          <a:prstGeom prst="rect">
            <a:avLst/>
          </a:prstGeom>
          <a:noFill/>
          <a:ln>
            <a:noFill/>
          </a:ln>
        </p:spPr>
      </p:pic>
      <p:sp>
        <p:nvSpPr>
          <p:cNvPr id="144" name="Google Shape;144;p9"/>
          <p:cNvSpPr/>
          <p:nvPr/>
        </p:nvSpPr>
        <p:spPr>
          <a:xfrm>
            <a:off x="0" y="0"/>
            <a:ext cx="12192000" cy="6858000"/>
          </a:xfrm>
          <a:prstGeom prst="rect">
            <a:avLst/>
          </a:prstGeom>
          <a:noFill/>
          <a:ln cap="flat" cmpd="sng" w="114300">
            <a:solidFill>
              <a:srgbClr val="00B0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2023-11-02T16:08:07Z</dcterms:created>
  <dc:creator>Guillaume B-L</dc:creator>
</cp:coreProperties>
</file>